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82" r:id="rId18"/>
    <p:sldId id="283" r:id="rId19"/>
    <p:sldId id="284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87" r:id="rId31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3999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547102"/>
            <a:ext cx="9143999" cy="3108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383" y="0"/>
            <a:ext cx="918972" cy="691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644383" y="0"/>
            <a:ext cx="1475231" cy="483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292" y="902715"/>
            <a:ext cx="8789415" cy="1019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542" y="2229865"/>
            <a:ext cx="7728915" cy="2750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hyperlink" Target="http://www.edu.tr/kalite-" TargetMode="Externa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mailto:kalite@yok.gov.t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094735"/>
            <a:ext cx="8056626" cy="2210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5512" y="3352800"/>
            <a:ext cx="6432550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KURUMSAL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DIŞ</a:t>
            </a:r>
            <a:r>
              <a:rPr sz="2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DEĞERLENDİRMEYE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GENEL BİR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BAKIŞ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72" y="511641"/>
            <a:ext cx="2121831" cy="2121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7" y="2369820"/>
            <a:ext cx="8056625" cy="2439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5033" y="3289934"/>
            <a:ext cx="63112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464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KURUMSAL	DEĞERLENDİRME SÜRECİ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HAKKINDA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" y="1231391"/>
            <a:ext cx="7836408" cy="469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593" y="820420"/>
            <a:ext cx="735203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25" dirty="0">
                <a:latin typeface="Arial"/>
                <a:cs typeface="Arial"/>
              </a:rPr>
              <a:t>KURUMSAL </a:t>
            </a:r>
            <a:r>
              <a:rPr sz="2050" spc="20" dirty="0">
                <a:latin typeface="Arial"/>
                <a:cs typeface="Arial"/>
              </a:rPr>
              <a:t>DIŞ </a:t>
            </a:r>
            <a:r>
              <a:rPr sz="2050" spc="25" dirty="0">
                <a:latin typeface="Arial"/>
                <a:cs typeface="Arial"/>
              </a:rPr>
              <a:t>DEĞERLENDİRME SÜRECİ </a:t>
            </a:r>
            <a:r>
              <a:rPr sz="2050" spc="20" dirty="0">
                <a:latin typeface="Arial"/>
                <a:cs typeface="Arial"/>
              </a:rPr>
              <a:t>AKIŞ</a:t>
            </a:r>
            <a:r>
              <a:rPr sz="2050" spc="-25" dirty="0">
                <a:latin typeface="Arial"/>
                <a:cs typeface="Arial"/>
              </a:rPr>
              <a:t> </a:t>
            </a:r>
            <a:r>
              <a:rPr sz="2050" spc="25" dirty="0">
                <a:latin typeface="Arial"/>
                <a:cs typeface="Arial"/>
              </a:rPr>
              <a:t>ŞEMASI</a:t>
            </a:r>
            <a:endParaRPr sz="2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4492" y="5965850"/>
            <a:ext cx="506793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dirty="0">
                <a:latin typeface="Candara"/>
                <a:cs typeface="Candara"/>
              </a:rPr>
              <a:t>Kurum </a:t>
            </a:r>
            <a:r>
              <a:rPr sz="1200" b="1" spc="-5" dirty="0">
                <a:latin typeface="Candara"/>
                <a:cs typeface="Candara"/>
              </a:rPr>
              <a:t>iç </a:t>
            </a:r>
            <a:r>
              <a:rPr sz="1200" b="1" dirty="0">
                <a:latin typeface="Candara"/>
                <a:cs typeface="Candara"/>
              </a:rPr>
              <a:t>değerlendirme raporlarının </a:t>
            </a:r>
            <a:r>
              <a:rPr sz="1200" b="1" spc="-5" dirty="0">
                <a:latin typeface="Candara"/>
                <a:cs typeface="Candara"/>
              </a:rPr>
              <a:t>format ve içerik açısından </a:t>
            </a:r>
            <a:r>
              <a:rPr sz="1200" b="1" spc="60" dirty="0">
                <a:latin typeface="Candara"/>
                <a:cs typeface="Candara"/>
              </a:rPr>
              <a:t> </a:t>
            </a:r>
            <a:r>
              <a:rPr sz="1200" b="1" dirty="0">
                <a:latin typeface="Candara"/>
                <a:cs typeface="Candara"/>
              </a:rPr>
              <a:t>uygunluğu</a:t>
            </a:r>
            <a:endParaRPr sz="1200">
              <a:latin typeface="Candara"/>
              <a:cs typeface="Candara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b="1" dirty="0">
                <a:latin typeface="Candara"/>
                <a:cs typeface="Candara"/>
              </a:rPr>
              <a:t>KGBR raporlarının üslup/dil </a:t>
            </a:r>
            <a:r>
              <a:rPr sz="1200" b="1" spc="-5" dirty="0">
                <a:latin typeface="Candara"/>
                <a:cs typeface="Candara"/>
              </a:rPr>
              <a:t>açısından</a:t>
            </a:r>
            <a:r>
              <a:rPr sz="1200" b="1" spc="-45" dirty="0">
                <a:latin typeface="Candara"/>
                <a:cs typeface="Candara"/>
              </a:rPr>
              <a:t> </a:t>
            </a:r>
            <a:r>
              <a:rPr sz="1200" b="1" dirty="0">
                <a:latin typeface="Candara"/>
                <a:cs typeface="Candara"/>
              </a:rPr>
              <a:t>uygunluğu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704" y="1996439"/>
            <a:ext cx="2512314" cy="185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8419" y="2443226"/>
            <a:ext cx="1153160" cy="96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 algn="just">
              <a:lnSpc>
                <a:spcPts val="1210"/>
              </a:lnSpc>
            </a:pPr>
            <a:r>
              <a:rPr sz="1100" spc="-5" dirty="0">
                <a:solidFill>
                  <a:srgbClr val="001F5F"/>
                </a:solidFill>
                <a:latin typeface="Candara"/>
                <a:cs typeface="Candara"/>
              </a:rPr>
              <a:t>•</a:t>
            </a: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İç</a:t>
            </a:r>
            <a:r>
              <a:rPr sz="1100" b="1" spc="-7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Değerlendirme  </a:t>
            </a: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Raporu</a:t>
            </a:r>
            <a:r>
              <a:rPr sz="1100" b="1" spc="-7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üzerinden  değerlendirme</a:t>
            </a:r>
            <a:endParaRPr sz="1100">
              <a:latin typeface="Candara"/>
              <a:cs typeface="Candara"/>
            </a:endParaRPr>
          </a:p>
          <a:p>
            <a:pPr marL="70485" marR="280035" indent="-58419">
              <a:lnSpc>
                <a:spcPct val="91400"/>
              </a:lnSpc>
              <a:spcBef>
                <a:spcPts val="175"/>
              </a:spcBef>
            </a:pPr>
            <a:r>
              <a:rPr sz="1100" spc="-5" dirty="0">
                <a:solidFill>
                  <a:srgbClr val="001F5F"/>
                </a:solidFill>
                <a:latin typeface="Candara"/>
                <a:cs typeface="Candara"/>
              </a:rPr>
              <a:t>•</a:t>
            </a: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Saha</a:t>
            </a:r>
            <a:r>
              <a:rPr sz="1100" b="1" spc="-6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ziyareti  programının 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hazırlanması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075" y="2397251"/>
            <a:ext cx="1087374" cy="1061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9084" y="2645922"/>
            <a:ext cx="74485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91600"/>
              </a:lnSpc>
            </a:pP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Ziyaret  Öncesi  </a:t>
            </a:r>
            <a:r>
              <a:rPr sz="1300" b="1" spc="-10" dirty="0">
                <a:solidFill>
                  <a:srgbClr val="FFFFFF"/>
                </a:solidFill>
                <a:latin typeface="Candara"/>
                <a:cs typeface="Candara"/>
              </a:rPr>
              <a:t>Etkin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likler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6204" y="2066544"/>
            <a:ext cx="2635758" cy="1806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73246" y="2577957"/>
            <a:ext cx="1251585" cy="7918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2384" marR="26034" algn="ctr">
              <a:lnSpc>
                <a:spcPts val="1210"/>
              </a:lnSpc>
              <a:spcBef>
                <a:spcPts val="20"/>
              </a:spcBef>
            </a:pP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Pazar günü</a:t>
            </a:r>
            <a:r>
              <a:rPr sz="1100" b="1" spc="-10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öğleden  </a:t>
            </a: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sonra</a:t>
            </a:r>
            <a:r>
              <a:rPr sz="1100" b="1" spc="-8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başlayıp</a:t>
            </a:r>
            <a:endParaRPr sz="1100">
              <a:latin typeface="Candara"/>
              <a:cs typeface="Candara"/>
            </a:endParaRPr>
          </a:p>
          <a:p>
            <a:pPr marL="12700" marR="5080" indent="-2540" algn="ctr">
              <a:lnSpc>
                <a:spcPts val="1200"/>
              </a:lnSpc>
              <a:spcBef>
                <a:spcPts val="10"/>
              </a:spcBef>
            </a:pP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Çarşamba öğlen  biten üç günlük</a:t>
            </a:r>
            <a:r>
              <a:rPr sz="1100" b="1" spc="-114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saha</a:t>
            </a:r>
            <a:endParaRPr sz="1100">
              <a:latin typeface="Candara"/>
              <a:cs typeface="Candara"/>
            </a:endParaRPr>
          </a:p>
          <a:p>
            <a:pPr marL="635" algn="ctr">
              <a:lnSpc>
                <a:spcPts val="1190"/>
              </a:lnSpc>
            </a:pP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ziyareti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39211" y="2385047"/>
            <a:ext cx="991374" cy="1085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34664" y="2725673"/>
            <a:ext cx="603250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>
              <a:lnSpc>
                <a:spcPts val="1540"/>
              </a:lnSpc>
            </a:pPr>
            <a:r>
              <a:rPr sz="1400" b="1" spc="-5" dirty="0">
                <a:solidFill>
                  <a:srgbClr val="FFFFFF"/>
                </a:solidFill>
                <a:latin typeface="Candara"/>
                <a:cs typeface="Candara"/>
              </a:rPr>
              <a:t>Kurum  </a:t>
            </a:r>
            <a:r>
              <a:rPr sz="1400" b="1" dirty="0">
                <a:solidFill>
                  <a:srgbClr val="FFFFFF"/>
                </a:solidFill>
                <a:latin typeface="Candara"/>
                <a:cs typeface="Candara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Candara"/>
                <a:cs typeface="Candara"/>
              </a:rPr>
              <a:t>iy</a:t>
            </a:r>
            <a:r>
              <a:rPr sz="1400" b="1" spc="-10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ndara"/>
                <a:cs typeface="Candara"/>
              </a:rPr>
              <a:t>re</a:t>
            </a:r>
            <a:r>
              <a:rPr sz="1400" b="1" spc="-10" dirty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84747" y="2065020"/>
            <a:ext cx="3156966" cy="18493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82765" y="2570860"/>
            <a:ext cx="1539875" cy="848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210"/>
              </a:lnSpc>
            </a:pP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KGBR’nin hazırlanması</a:t>
            </a:r>
            <a:r>
              <a:rPr sz="1100" b="1" spc="-1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ve  Kurum ile</a:t>
            </a:r>
            <a:r>
              <a:rPr sz="1100" b="1" spc="-10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paylaşılması</a:t>
            </a:r>
            <a:endParaRPr sz="1100">
              <a:latin typeface="Candara"/>
              <a:cs typeface="Candara"/>
            </a:endParaRPr>
          </a:p>
          <a:p>
            <a:pPr marL="15240" marR="7620" algn="ctr">
              <a:lnSpc>
                <a:spcPct val="91400"/>
              </a:lnSpc>
              <a:spcBef>
                <a:spcPts val="450"/>
              </a:spcBef>
            </a:pP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30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gün </a:t>
            </a: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geri</a:t>
            </a:r>
            <a:r>
              <a:rPr sz="1100" b="1" spc="-7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Bildiriminden  </a:t>
            </a:r>
            <a:r>
              <a:rPr sz="1100" b="1" spc="-5" dirty="0">
                <a:solidFill>
                  <a:srgbClr val="001F5F"/>
                </a:solidFill>
                <a:latin typeface="Candara"/>
                <a:cs typeface="Candara"/>
              </a:rPr>
              <a:t>sonra </a:t>
            </a:r>
            <a:r>
              <a:rPr sz="1100" b="1" dirty="0">
                <a:solidFill>
                  <a:srgbClr val="001F5F"/>
                </a:solidFill>
                <a:latin typeface="Candara"/>
                <a:cs typeface="Candara"/>
              </a:rPr>
              <a:t>nihai KGBR’nin  oluşturulması</a:t>
            </a:r>
            <a:endParaRPr sz="110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8632" y="2407907"/>
            <a:ext cx="1053858" cy="1064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75984" y="2658495"/>
            <a:ext cx="74485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</a:pP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Ziyaret  </a:t>
            </a:r>
            <a:r>
              <a:rPr sz="1300" b="1" spc="-10" dirty="0">
                <a:solidFill>
                  <a:srgbClr val="FFFFFF"/>
                </a:solidFill>
                <a:latin typeface="Candara"/>
                <a:cs typeface="Candara"/>
              </a:rPr>
              <a:t>Sonrası  Etkin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likler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9664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dirty="0">
                <a:latin typeface="Candara"/>
                <a:cs typeface="Candara"/>
              </a:rPr>
              <a:t>Kurumsal Dış Değerlendirme Sürecinin Üç</a:t>
            </a:r>
            <a:r>
              <a:rPr spc="-65" dirty="0">
                <a:latin typeface="Candara"/>
                <a:cs typeface="Candara"/>
              </a:rPr>
              <a:t> </a:t>
            </a:r>
            <a:r>
              <a:rPr dirty="0">
                <a:latin typeface="Candara"/>
                <a:cs typeface="Candara"/>
              </a:rPr>
              <a:t>Evresi</a:t>
            </a:r>
          </a:p>
        </p:txBody>
      </p:sp>
      <p:sp>
        <p:nvSpPr>
          <p:cNvPr id="15" name="object 15"/>
          <p:cNvSpPr/>
          <p:nvPr/>
        </p:nvSpPr>
        <p:spPr>
          <a:xfrm>
            <a:off x="252984" y="4671047"/>
            <a:ext cx="8623554" cy="8145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4612" y="5546038"/>
            <a:ext cx="109347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Candara"/>
                <a:cs typeface="Candara"/>
              </a:rPr>
              <a:t>Temmuz-Ekim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3603" y="4980406"/>
            <a:ext cx="223291" cy="223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27067" y="5589930"/>
            <a:ext cx="90805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Ekim-Kasım</a:t>
            </a:r>
            <a:endParaRPr sz="1400" dirty="0">
              <a:latin typeface="Candara"/>
              <a:cs typeface="Candar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22647" y="4974310"/>
            <a:ext cx="221792" cy="223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27621" y="5524398"/>
            <a:ext cx="97790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Candara"/>
                <a:cs typeface="Candara"/>
              </a:rPr>
              <a:t>Kasım-Aralık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68311" y="4948402"/>
            <a:ext cx="223291" cy="223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2135" y="1952244"/>
            <a:ext cx="3919728" cy="3852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7970" y="3715608"/>
            <a:ext cx="1016635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400"/>
              </a:lnSpc>
            </a:pP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Kalite  </a:t>
            </a: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Gü</a:t>
            </a:r>
            <a:r>
              <a:rPr sz="1800" b="1" spc="-10" dirty="0">
                <a:solidFill>
                  <a:srgbClr val="FFFFFF"/>
                </a:solidFill>
                <a:latin typeface="Candara"/>
                <a:cs typeface="Candara"/>
              </a:rPr>
              <a:t>v</a:t>
            </a: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encesi  Sistemi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4278" y="2162302"/>
            <a:ext cx="614680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Eğitim</a:t>
            </a:r>
            <a:endParaRPr sz="1300">
              <a:latin typeface="Candara"/>
              <a:cs typeface="Candara"/>
            </a:endParaRPr>
          </a:p>
          <a:p>
            <a:pPr marL="1905" algn="ctr">
              <a:lnSpc>
                <a:spcPts val="1495"/>
              </a:lnSpc>
              <a:spcBef>
                <a:spcPts val="420"/>
              </a:spcBef>
            </a:pPr>
            <a:r>
              <a:rPr sz="1300" b="1" spc="-10" dirty="0">
                <a:solidFill>
                  <a:srgbClr val="FFFFFF"/>
                </a:solidFill>
                <a:latin typeface="Candara"/>
                <a:cs typeface="Candara"/>
              </a:rPr>
              <a:t>ve</a:t>
            </a:r>
            <a:endParaRPr sz="1300">
              <a:latin typeface="Candara"/>
              <a:cs typeface="Candara"/>
            </a:endParaRPr>
          </a:p>
          <a:p>
            <a:pPr algn="ctr">
              <a:lnSpc>
                <a:spcPts val="1495"/>
              </a:lnSpc>
            </a:pP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Ö</a:t>
            </a:r>
            <a:r>
              <a:rPr sz="1300" b="1" spc="-15" dirty="0">
                <a:solidFill>
                  <a:srgbClr val="FFFFFF"/>
                </a:solidFill>
                <a:latin typeface="Candara"/>
                <a:cs typeface="Candara"/>
              </a:rPr>
              <a:t>ğ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re</a:t>
            </a:r>
            <a:r>
              <a:rPr sz="1300" b="1" spc="-15" dirty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im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12638" y="4666112"/>
            <a:ext cx="74993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</a:pP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Araş</a:t>
            </a:r>
            <a:r>
              <a:rPr sz="1300" b="1" spc="-15" dirty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ırma  </a:t>
            </a:r>
            <a:r>
              <a:rPr sz="1300" b="1" spc="-10" dirty="0">
                <a:solidFill>
                  <a:srgbClr val="FFFFFF"/>
                </a:solidFill>
                <a:latin typeface="Candara"/>
                <a:cs typeface="Candara"/>
              </a:rPr>
              <a:t>ve     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G</a:t>
            </a:r>
            <a:r>
              <a:rPr sz="1300" b="1" spc="-15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liştirme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8736" y="4666112"/>
            <a:ext cx="61595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 algn="just">
              <a:lnSpc>
                <a:spcPct val="91600"/>
              </a:lnSpc>
            </a:pPr>
            <a:r>
              <a:rPr sz="1300" b="1" spc="-40" dirty="0">
                <a:solidFill>
                  <a:srgbClr val="FFFFFF"/>
                </a:solidFill>
                <a:latin typeface="Candara"/>
                <a:cs typeface="Candara"/>
              </a:rPr>
              <a:t>Y</a:t>
            </a:r>
            <a:r>
              <a:rPr sz="1300" b="1" spc="-15" dirty="0">
                <a:solidFill>
                  <a:srgbClr val="FFFFFF"/>
                </a:solidFill>
                <a:latin typeface="Candara"/>
                <a:cs typeface="Candara"/>
              </a:rPr>
              <a:t>öne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tim  ve İdari  </a:t>
            </a:r>
            <a:r>
              <a:rPr sz="1300" b="1" spc="-15" dirty="0">
                <a:solidFill>
                  <a:srgbClr val="FFFFFF"/>
                </a:solidFill>
                <a:latin typeface="Candara"/>
                <a:cs typeface="Candara"/>
              </a:rPr>
              <a:t>Sü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re</a:t>
            </a:r>
            <a:r>
              <a:rPr sz="1300" b="1" spc="-10" dirty="0">
                <a:solidFill>
                  <a:srgbClr val="FFFFFF"/>
                </a:solidFill>
                <a:latin typeface="Candara"/>
                <a:cs typeface="Candara"/>
              </a:rPr>
              <a:t>ç</a:t>
            </a:r>
            <a:r>
              <a:rPr sz="1300" b="1" spc="-5" dirty="0">
                <a:solidFill>
                  <a:srgbClr val="FFFFFF"/>
                </a:solidFill>
                <a:latin typeface="Candara"/>
                <a:cs typeface="Candara"/>
              </a:rPr>
              <a:t>ler</a:t>
            </a:r>
            <a:endParaRPr sz="130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8416" y="2618232"/>
            <a:ext cx="1537970" cy="1530350"/>
          </a:xfrm>
          <a:custGeom>
            <a:avLst/>
            <a:gdLst/>
            <a:ahLst/>
            <a:cxnLst/>
            <a:rect l="l" t="t" r="r" b="b"/>
            <a:pathLst>
              <a:path w="1537970" h="1530350">
                <a:moveTo>
                  <a:pt x="768857" y="0"/>
                </a:moveTo>
                <a:lnTo>
                  <a:pt x="720227" y="1505"/>
                </a:lnTo>
                <a:lnTo>
                  <a:pt x="672402" y="5960"/>
                </a:lnTo>
                <a:lnTo>
                  <a:pt x="625471" y="13277"/>
                </a:lnTo>
                <a:lnTo>
                  <a:pt x="579525" y="23364"/>
                </a:lnTo>
                <a:lnTo>
                  <a:pt x="534653" y="36134"/>
                </a:lnTo>
                <a:lnTo>
                  <a:pt x="490947" y="51495"/>
                </a:lnTo>
                <a:lnTo>
                  <a:pt x="448495" y="69359"/>
                </a:lnTo>
                <a:lnTo>
                  <a:pt x="407387" y="89636"/>
                </a:lnTo>
                <a:lnTo>
                  <a:pt x="367714" y="112236"/>
                </a:lnTo>
                <a:lnTo>
                  <a:pt x="329566" y="137069"/>
                </a:lnTo>
                <a:lnTo>
                  <a:pt x="293033" y="164047"/>
                </a:lnTo>
                <a:lnTo>
                  <a:pt x="258204" y="193079"/>
                </a:lnTo>
                <a:lnTo>
                  <a:pt x="225171" y="224075"/>
                </a:lnTo>
                <a:lnTo>
                  <a:pt x="194021" y="256947"/>
                </a:lnTo>
                <a:lnTo>
                  <a:pt x="164847" y="291604"/>
                </a:lnTo>
                <a:lnTo>
                  <a:pt x="137737" y="327957"/>
                </a:lnTo>
                <a:lnTo>
                  <a:pt x="112782" y="365916"/>
                </a:lnTo>
                <a:lnTo>
                  <a:pt x="90072" y="405393"/>
                </a:lnTo>
                <a:lnTo>
                  <a:pt x="69696" y="446296"/>
                </a:lnTo>
                <a:lnTo>
                  <a:pt x="51745" y="488536"/>
                </a:lnTo>
                <a:lnTo>
                  <a:pt x="36309" y="532025"/>
                </a:lnTo>
                <a:lnTo>
                  <a:pt x="23478" y="576671"/>
                </a:lnTo>
                <a:lnTo>
                  <a:pt x="13341" y="622386"/>
                </a:lnTo>
                <a:lnTo>
                  <a:pt x="5989" y="669081"/>
                </a:lnTo>
                <a:lnTo>
                  <a:pt x="1512" y="716664"/>
                </a:lnTo>
                <a:lnTo>
                  <a:pt x="0" y="765047"/>
                </a:lnTo>
                <a:lnTo>
                  <a:pt x="1512" y="813431"/>
                </a:lnTo>
                <a:lnTo>
                  <a:pt x="5989" y="861014"/>
                </a:lnTo>
                <a:lnTo>
                  <a:pt x="13341" y="907709"/>
                </a:lnTo>
                <a:lnTo>
                  <a:pt x="23478" y="953424"/>
                </a:lnTo>
                <a:lnTo>
                  <a:pt x="36309" y="998070"/>
                </a:lnTo>
                <a:lnTo>
                  <a:pt x="51745" y="1041559"/>
                </a:lnTo>
                <a:lnTo>
                  <a:pt x="69696" y="1083799"/>
                </a:lnTo>
                <a:lnTo>
                  <a:pt x="90072" y="1124702"/>
                </a:lnTo>
                <a:lnTo>
                  <a:pt x="112782" y="1164179"/>
                </a:lnTo>
                <a:lnTo>
                  <a:pt x="137737" y="1202138"/>
                </a:lnTo>
                <a:lnTo>
                  <a:pt x="164847" y="1238491"/>
                </a:lnTo>
                <a:lnTo>
                  <a:pt x="194021" y="1273148"/>
                </a:lnTo>
                <a:lnTo>
                  <a:pt x="225170" y="1306020"/>
                </a:lnTo>
                <a:lnTo>
                  <a:pt x="258204" y="1337016"/>
                </a:lnTo>
                <a:lnTo>
                  <a:pt x="293033" y="1366048"/>
                </a:lnTo>
                <a:lnTo>
                  <a:pt x="329566" y="1393026"/>
                </a:lnTo>
                <a:lnTo>
                  <a:pt x="367714" y="1417859"/>
                </a:lnTo>
                <a:lnTo>
                  <a:pt x="407387" y="1440459"/>
                </a:lnTo>
                <a:lnTo>
                  <a:pt x="448495" y="1460736"/>
                </a:lnTo>
                <a:lnTo>
                  <a:pt x="490947" y="1478600"/>
                </a:lnTo>
                <a:lnTo>
                  <a:pt x="534653" y="1493961"/>
                </a:lnTo>
                <a:lnTo>
                  <a:pt x="579525" y="1506731"/>
                </a:lnTo>
                <a:lnTo>
                  <a:pt x="625471" y="1516818"/>
                </a:lnTo>
                <a:lnTo>
                  <a:pt x="672402" y="1524135"/>
                </a:lnTo>
                <a:lnTo>
                  <a:pt x="720227" y="1528590"/>
                </a:lnTo>
                <a:lnTo>
                  <a:pt x="768857" y="1530095"/>
                </a:lnTo>
                <a:lnTo>
                  <a:pt x="817488" y="1528590"/>
                </a:lnTo>
                <a:lnTo>
                  <a:pt x="865313" y="1524135"/>
                </a:lnTo>
                <a:lnTo>
                  <a:pt x="912244" y="1516818"/>
                </a:lnTo>
                <a:lnTo>
                  <a:pt x="958190" y="1506731"/>
                </a:lnTo>
                <a:lnTo>
                  <a:pt x="1003062" y="1493961"/>
                </a:lnTo>
                <a:lnTo>
                  <a:pt x="1046768" y="1478600"/>
                </a:lnTo>
                <a:lnTo>
                  <a:pt x="1089220" y="1460736"/>
                </a:lnTo>
                <a:lnTo>
                  <a:pt x="1130328" y="1440459"/>
                </a:lnTo>
                <a:lnTo>
                  <a:pt x="1170001" y="1417859"/>
                </a:lnTo>
                <a:lnTo>
                  <a:pt x="1208149" y="1393026"/>
                </a:lnTo>
                <a:lnTo>
                  <a:pt x="1244682" y="1366048"/>
                </a:lnTo>
                <a:lnTo>
                  <a:pt x="1279511" y="1337016"/>
                </a:lnTo>
                <a:lnTo>
                  <a:pt x="1312544" y="1306020"/>
                </a:lnTo>
                <a:lnTo>
                  <a:pt x="1343694" y="1273148"/>
                </a:lnTo>
                <a:lnTo>
                  <a:pt x="1372868" y="1238491"/>
                </a:lnTo>
                <a:lnTo>
                  <a:pt x="1399978" y="1202138"/>
                </a:lnTo>
                <a:lnTo>
                  <a:pt x="1424933" y="1164179"/>
                </a:lnTo>
                <a:lnTo>
                  <a:pt x="1447643" y="1124702"/>
                </a:lnTo>
                <a:lnTo>
                  <a:pt x="1468019" y="1083799"/>
                </a:lnTo>
                <a:lnTo>
                  <a:pt x="1485970" y="1041559"/>
                </a:lnTo>
                <a:lnTo>
                  <a:pt x="1501406" y="998070"/>
                </a:lnTo>
                <a:lnTo>
                  <a:pt x="1514237" y="953424"/>
                </a:lnTo>
                <a:lnTo>
                  <a:pt x="1524374" y="907709"/>
                </a:lnTo>
                <a:lnTo>
                  <a:pt x="1531726" y="861014"/>
                </a:lnTo>
                <a:lnTo>
                  <a:pt x="1536203" y="813431"/>
                </a:lnTo>
                <a:lnTo>
                  <a:pt x="1537715" y="765047"/>
                </a:lnTo>
                <a:lnTo>
                  <a:pt x="1536203" y="716664"/>
                </a:lnTo>
                <a:lnTo>
                  <a:pt x="1531726" y="669081"/>
                </a:lnTo>
                <a:lnTo>
                  <a:pt x="1524374" y="622386"/>
                </a:lnTo>
                <a:lnTo>
                  <a:pt x="1514237" y="576671"/>
                </a:lnTo>
                <a:lnTo>
                  <a:pt x="1501406" y="532025"/>
                </a:lnTo>
                <a:lnTo>
                  <a:pt x="1485970" y="488536"/>
                </a:lnTo>
                <a:lnTo>
                  <a:pt x="1468019" y="446296"/>
                </a:lnTo>
                <a:lnTo>
                  <a:pt x="1447643" y="405393"/>
                </a:lnTo>
                <a:lnTo>
                  <a:pt x="1424933" y="365916"/>
                </a:lnTo>
                <a:lnTo>
                  <a:pt x="1399978" y="327957"/>
                </a:lnTo>
                <a:lnTo>
                  <a:pt x="1372868" y="291604"/>
                </a:lnTo>
                <a:lnTo>
                  <a:pt x="1343694" y="256947"/>
                </a:lnTo>
                <a:lnTo>
                  <a:pt x="1312545" y="224075"/>
                </a:lnTo>
                <a:lnTo>
                  <a:pt x="1279511" y="193079"/>
                </a:lnTo>
                <a:lnTo>
                  <a:pt x="1244682" y="164047"/>
                </a:lnTo>
                <a:lnTo>
                  <a:pt x="1208149" y="137069"/>
                </a:lnTo>
                <a:lnTo>
                  <a:pt x="1170001" y="112236"/>
                </a:lnTo>
                <a:lnTo>
                  <a:pt x="1130328" y="89636"/>
                </a:lnTo>
                <a:lnTo>
                  <a:pt x="1089220" y="69359"/>
                </a:lnTo>
                <a:lnTo>
                  <a:pt x="1046768" y="51495"/>
                </a:lnTo>
                <a:lnTo>
                  <a:pt x="1003062" y="36134"/>
                </a:lnTo>
                <a:lnTo>
                  <a:pt x="958190" y="23364"/>
                </a:lnTo>
                <a:lnTo>
                  <a:pt x="912244" y="13277"/>
                </a:lnTo>
                <a:lnTo>
                  <a:pt x="865313" y="5960"/>
                </a:lnTo>
                <a:lnTo>
                  <a:pt x="817488" y="1505"/>
                </a:lnTo>
                <a:lnTo>
                  <a:pt x="768857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8416" y="2618232"/>
            <a:ext cx="1537970" cy="1530350"/>
          </a:xfrm>
          <a:custGeom>
            <a:avLst/>
            <a:gdLst/>
            <a:ahLst/>
            <a:cxnLst/>
            <a:rect l="l" t="t" r="r" b="b"/>
            <a:pathLst>
              <a:path w="1537970" h="1530350">
                <a:moveTo>
                  <a:pt x="0" y="765047"/>
                </a:moveTo>
                <a:lnTo>
                  <a:pt x="1512" y="716664"/>
                </a:lnTo>
                <a:lnTo>
                  <a:pt x="5989" y="669081"/>
                </a:lnTo>
                <a:lnTo>
                  <a:pt x="13341" y="622386"/>
                </a:lnTo>
                <a:lnTo>
                  <a:pt x="23478" y="576671"/>
                </a:lnTo>
                <a:lnTo>
                  <a:pt x="36309" y="532025"/>
                </a:lnTo>
                <a:lnTo>
                  <a:pt x="51745" y="488536"/>
                </a:lnTo>
                <a:lnTo>
                  <a:pt x="69696" y="446296"/>
                </a:lnTo>
                <a:lnTo>
                  <a:pt x="90072" y="405393"/>
                </a:lnTo>
                <a:lnTo>
                  <a:pt x="112782" y="365916"/>
                </a:lnTo>
                <a:lnTo>
                  <a:pt x="137737" y="327957"/>
                </a:lnTo>
                <a:lnTo>
                  <a:pt x="164847" y="291604"/>
                </a:lnTo>
                <a:lnTo>
                  <a:pt x="194021" y="256947"/>
                </a:lnTo>
                <a:lnTo>
                  <a:pt x="225171" y="224075"/>
                </a:lnTo>
                <a:lnTo>
                  <a:pt x="258204" y="193079"/>
                </a:lnTo>
                <a:lnTo>
                  <a:pt x="293033" y="164047"/>
                </a:lnTo>
                <a:lnTo>
                  <a:pt x="329566" y="137069"/>
                </a:lnTo>
                <a:lnTo>
                  <a:pt x="367714" y="112236"/>
                </a:lnTo>
                <a:lnTo>
                  <a:pt x="407387" y="89636"/>
                </a:lnTo>
                <a:lnTo>
                  <a:pt x="448495" y="69359"/>
                </a:lnTo>
                <a:lnTo>
                  <a:pt x="490947" y="51495"/>
                </a:lnTo>
                <a:lnTo>
                  <a:pt x="534653" y="36134"/>
                </a:lnTo>
                <a:lnTo>
                  <a:pt x="579525" y="23364"/>
                </a:lnTo>
                <a:lnTo>
                  <a:pt x="625471" y="13277"/>
                </a:lnTo>
                <a:lnTo>
                  <a:pt x="672402" y="5960"/>
                </a:lnTo>
                <a:lnTo>
                  <a:pt x="720227" y="1505"/>
                </a:lnTo>
                <a:lnTo>
                  <a:pt x="768857" y="0"/>
                </a:lnTo>
                <a:lnTo>
                  <a:pt x="817488" y="1505"/>
                </a:lnTo>
                <a:lnTo>
                  <a:pt x="865313" y="5960"/>
                </a:lnTo>
                <a:lnTo>
                  <a:pt x="912244" y="13277"/>
                </a:lnTo>
                <a:lnTo>
                  <a:pt x="958190" y="23364"/>
                </a:lnTo>
                <a:lnTo>
                  <a:pt x="1003062" y="36134"/>
                </a:lnTo>
                <a:lnTo>
                  <a:pt x="1046768" y="51495"/>
                </a:lnTo>
                <a:lnTo>
                  <a:pt x="1089220" y="69359"/>
                </a:lnTo>
                <a:lnTo>
                  <a:pt x="1130328" y="89636"/>
                </a:lnTo>
                <a:lnTo>
                  <a:pt x="1170001" y="112236"/>
                </a:lnTo>
                <a:lnTo>
                  <a:pt x="1208149" y="137069"/>
                </a:lnTo>
                <a:lnTo>
                  <a:pt x="1244682" y="164047"/>
                </a:lnTo>
                <a:lnTo>
                  <a:pt x="1279511" y="193079"/>
                </a:lnTo>
                <a:lnTo>
                  <a:pt x="1312545" y="224075"/>
                </a:lnTo>
                <a:lnTo>
                  <a:pt x="1343694" y="256947"/>
                </a:lnTo>
                <a:lnTo>
                  <a:pt x="1372868" y="291604"/>
                </a:lnTo>
                <a:lnTo>
                  <a:pt x="1399978" y="327957"/>
                </a:lnTo>
                <a:lnTo>
                  <a:pt x="1424933" y="365916"/>
                </a:lnTo>
                <a:lnTo>
                  <a:pt x="1447643" y="405393"/>
                </a:lnTo>
                <a:lnTo>
                  <a:pt x="1468019" y="446296"/>
                </a:lnTo>
                <a:lnTo>
                  <a:pt x="1485970" y="488536"/>
                </a:lnTo>
                <a:lnTo>
                  <a:pt x="1501406" y="532025"/>
                </a:lnTo>
                <a:lnTo>
                  <a:pt x="1514237" y="576671"/>
                </a:lnTo>
                <a:lnTo>
                  <a:pt x="1524374" y="622386"/>
                </a:lnTo>
                <a:lnTo>
                  <a:pt x="1531726" y="669081"/>
                </a:lnTo>
                <a:lnTo>
                  <a:pt x="1536203" y="716664"/>
                </a:lnTo>
                <a:lnTo>
                  <a:pt x="1537715" y="765047"/>
                </a:lnTo>
                <a:lnTo>
                  <a:pt x="1536203" y="813431"/>
                </a:lnTo>
                <a:lnTo>
                  <a:pt x="1531726" y="861014"/>
                </a:lnTo>
                <a:lnTo>
                  <a:pt x="1524374" y="907709"/>
                </a:lnTo>
                <a:lnTo>
                  <a:pt x="1514237" y="953424"/>
                </a:lnTo>
                <a:lnTo>
                  <a:pt x="1501406" y="998070"/>
                </a:lnTo>
                <a:lnTo>
                  <a:pt x="1485970" y="1041559"/>
                </a:lnTo>
                <a:lnTo>
                  <a:pt x="1468019" y="1083799"/>
                </a:lnTo>
                <a:lnTo>
                  <a:pt x="1447643" y="1124702"/>
                </a:lnTo>
                <a:lnTo>
                  <a:pt x="1424933" y="1164179"/>
                </a:lnTo>
                <a:lnTo>
                  <a:pt x="1399978" y="1202138"/>
                </a:lnTo>
                <a:lnTo>
                  <a:pt x="1372868" y="1238491"/>
                </a:lnTo>
                <a:lnTo>
                  <a:pt x="1343694" y="1273148"/>
                </a:lnTo>
                <a:lnTo>
                  <a:pt x="1312544" y="1306020"/>
                </a:lnTo>
                <a:lnTo>
                  <a:pt x="1279511" y="1337016"/>
                </a:lnTo>
                <a:lnTo>
                  <a:pt x="1244682" y="1366048"/>
                </a:lnTo>
                <a:lnTo>
                  <a:pt x="1208149" y="1393026"/>
                </a:lnTo>
                <a:lnTo>
                  <a:pt x="1170001" y="1417859"/>
                </a:lnTo>
                <a:lnTo>
                  <a:pt x="1130328" y="1440459"/>
                </a:lnTo>
                <a:lnTo>
                  <a:pt x="1089220" y="1460736"/>
                </a:lnTo>
                <a:lnTo>
                  <a:pt x="1046768" y="1478600"/>
                </a:lnTo>
                <a:lnTo>
                  <a:pt x="1003062" y="1493961"/>
                </a:lnTo>
                <a:lnTo>
                  <a:pt x="958190" y="1506731"/>
                </a:lnTo>
                <a:lnTo>
                  <a:pt x="912244" y="1516818"/>
                </a:lnTo>
                <a:lnTo>
                  <a:pt x="865313" y="1524135"/>
                </a:lnTo>
                <a:lnTo>
                  <a:pt x="817488" y="1528590"/>
                </a:lnTo>
                <a:lnTo>
                  <a:pt x="768857" y="1530095"/>
                </a:lnTo>
                <a:lnTo>
                  <a:pt x="720227" y="1528590"/>
                </a:lnTo>
                <a:lnTo>
                  <a:pt x="672402" y="1524135"/>
                </a:lnTo>
                <a:lnTo>
                  <a:pt x="625471" y="1516818"/>
                </a:lnTo>
                <a:lnTo>
                  <a:pt x="579525" y="1506731"/>
                </a:lnTo>
                <a:lnTo>
                  <a:pt x="534653" y="1493961"/>
                </a:lnTo>
                <a:lnTo>
                  <a:pt x="490947" y="1478600"/>
                </a:lnTo>
                <a:lnTo>
                  <a:pt x="448495" y="1460736"/>
                </a:lnTo>
                <a:lnTo>
                  <a:pt x="407387" y="1440459"/>
                </a:lnTo>
                <a:lnTo>
                  <a:pt x="367714" y="1417859"/>
                </a:lnTo>
                <a:lnTo>
                  <a:pt x="329566" y="1393026"/>
                </a:lnTo>
                <a:lnTo>
                  <a:pt x="293033" y="1366048"/>
                </a:lnTo>
                <a:lnTo>
                  <a:pt x="258204" y="1337016"/>
                </a:lnTo>
                <a:lnTo>
                  <a:pt x="225170" y="1306020"/>
                </a:lnTo>
                <a:lnTo>
                  <a:pt x="194021" y="1273148"/>
                </a:lnTo>
                <a:lnTo>
                  <a:pt x="164847" y="1238491"/>
                </a:lnTo>
                <a:lnTo>
                  <a:pt x="137737" y="1202138"/>
                </a:lnTo>
                <a:lnTo>
                  <a:pt x="112782" y="1164179"/>
                </a:lnTo>
                <a:lnTo>
                  <a:pt x="90072" y="1124702"/>
                </a:lnTo>
                <a:lnTo>
                  <a:pt x="69696" y="1083799"/>
                </a:lnTo>
                <a:lnTo>
                  <a:pt x="51745" y="1041559"/>
                </a:lnTo>
                <a:lnTo>
                  <a:pt x="36309" y="998070"/>
                </a:lnTo>
                <a:lnTo>
                  <a:pt x="23478" y="953424"/>
                </a:lnTo>
                <a:lnTo>
                  <a:pt x="13341" y="907709"/>
                </a:lnTo>
                <a:lnTo>
                  <a:pt x="5989" y="861014"/>
                </a:lnTo>
                <a:lnTo>
                  <a:pt x="1512" y="813431"/>
                </a:lnTo>
                <a:lnTo>
                  <a:pt x="0" y="76504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40854" y="2974085"/>
            <a:ext cx="1136015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Sonuç</a:t>
            </a:r>
            <a:endParaRPr sz="135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ve</a:t>
            </a:r>
            <a:endParaRPr sz="135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Değe</a:t>
            </a:r>
            <a:r>
              <a:rPr sz="1350" b="1" spc="5" dirty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len</a:t>
            </a:r>
            <a:r>
              <a:rPr sz="1350" b="1" spc="-20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irme</a:t>
            </a:r>
            <a:endParaRPr sz="135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7616" y="2618232"/>
            <a:ext cx="1603375" cy="1487805"/>
          </a:xfrm>
          <a:custGeom>
            <a:avLst/>
            <a:gdLst/>
            <a:ahLst/>
            <a:cxnLst/>
            <a:rect l="l" t="t" r="r" b="b"/>
            <a:pathLst>
              <a:path w="1603375" h="1487804">
                <a:moveTo>
                  <a:pt x="801624" y="0"/>
                </a:moveTo>
                <a:lnTo>
                  <a:pt x="750928" y="1463"/>
                </a:lnTo>
                <a:lnTo>
                  <a:pt x="701070" y="5794"/>
                </a:lnTo>
                <a:lnTo>
                  <a:pt x="652144" y="12907"/>
                </a:lnTo>
                <a:lnTo>
                  <a:pt x="604244" y="22715"/>
                </a:lnTo>
                <a:lnTo>
                  <a:pt x="557463" y="35129"/>
                </a:lnTo>
                <a:lnTo>
                  <a:pt x="511896" y="50063"/>
                </a:lnTo>
                <a:lnTo>
                  <a:pt x="467636" y="67429"/>
                </a:lnTo>
                <a:lnTo>
                  <a:pt x="424777" y="87142"/>
                </a:lnTo>
                <a:lnTo>
                  <a:pt x="383414" y="109112"/>
                </a:lnTo>
                <a:lnTo>
                  <a:pt x="343640" y="133254"/>
                </a:lnTo>
                <a:lnTo>
                  <a:pt x="305548" y="159480"/>
                </a:lnTo>
                <a:lnTo>
                  <a:pt x="269234" y="187703"/>
                </a:lnTo>
                <a:lnTo>
                  <a:pt x="234791" y="217836"/>
                </a:lnTo>
                <a:lnTo>
                  <a:pt x="202312" y="249792"/>
                </a:lnTo>
                <a:lnTo>
                  <a:pt x="171892" y="283483"/>
                </a:lnTo>
                <a:lnTo>
                  <a:pt x="143625" y="318823"/>
                </a:lnTo>
                <a:lnTo>
                  <a:pt x="117604" y="355724"/>
                </a:lnTo>
                <a:lnTo>
                  <a:pt x="93923" y="394099"/>
                </a:lnTo>
                <a:lnTo>
                  <a:pt x="72676" y="433861"/>
                </a:lnTo>
                <a:lnTo>
                  <a:pt x="53958" y="474923"/>
                </a:lnTo>
                <a:lnTo>
                  <a:pt x="37862" y="517198"/>
                </a:lnTo>
                <a:lnTo>
                  <a:pt x="24482" y="560598"/>
                </a:lnTo>
                <a:lnTo>
                  <a:pt x="13912" y="605036"/>
                </a:lnTo>
                <a:lnTo>
                  <a:pt x="6245" y="650426"/>
                </a:lnTo>
                <a:lnTo>
                  <a:pt x="1577" y="696680"/>
                </a:lnTo>
                <a:lnTo>
                  <a:pt x="0" y="743712"/>
                </a:lnTo>
                <a:lnTo>
                  <a:pt x="1577" y="790743"/>
                </a:lnTo>
                <a:lnTo>
                  <a:pt x="6245" y="836997"/>
                </a:lnTo>
                <a:lnTo>
                  <a:pt x="13912" y="882387"/>
                </a:lnTo>
                <a:lnTo>
                  <a:pt x="24482" y="926825"/>
                </a:lnTo>
                <a:lnTo>
                  <a:pt x="37862" y="970225"/>
                </a:lnTo>
                <a:lnTo>
                  <a:pt x="53958" y="1012500"/>
                </a:lnTo>
                <a:lnTo>
                  <a:pt x="72676" y="1053562"/>
                </a:lnTo>
                <a:lnTo>
                  <a:pt x="93923" y="1093324"/>
                </a:lnTo>
                <a:lnTo>
                  <a:pt x="117604" y="1131699"/>
                </a:lnTo>
                <a:lnTo>
                  <a:pt x="143625" y="1168600"/>
                </a:lnTo>
                <a:lnTo>
                  <a:pt x="171892" y="1203940"/>
                </a:lnTo>
                <a:lnTo>
                  <a:pt x="202312" y="1237631"/>
                </a:lnTo>
                <a:lnTo>
                  <a:pt x="234791" y="1269587"/>
                </a:lnTo>
                <a:lnTo>
                  <a:pt x="269234" y="1299720"/>
                </a:lnTo>
                <a:lnTo>
                  <a:pt x="305548" y="1327943"/>
                </a:lnTo>
                <a:lnTo>
                  <a:pt x="343640" y="1354169"/>
                </a:lnTo>
                <a:lnTo>
                  <a:pt x="383414" y="1378311"/>
                </a:lnTo>
                <a:lnTo>
                  <a:pt x="424777" y="1400281"/>
                </a:lnTo>
                <a:lnTo>
                  <a:pt x="467636" y="1419994"/>
                </a:lnTo>
                <a:lnTo>
                  <a:pt x="511896" y="1437360"/>
                </a:lnTo>
                <a:lnTo>
                  <a:pt x="557463" y="1452294"/>
                </a:lnTo>
                <a:lnTo>
                  <a:pt x="604244" y="1464708"/>
                </a:lnTo>
                <a:lnTo>
                  <a:pt x="652144" y="1474516"/>
                </a:lnTo>
                <a:lnTo>
                  <a:pt x="701070" y="1481629"/>
                </a:lnTo>
                <a:lnTo>
                  <a:pt x="750928" y="1485960"/>
                </a:lnTo>
                <a:lnTo>
                  <a:pt x="801624" y="1487423"/>
                </a:lnTo>
                <a:lnTo>
                  <a:pt x="852319" y="1485960"/>
                </a:lnTo>
                <a:lnTo>
                  <a:pt x="902177" y="1481629"/>
                </a:lnTo>
                <a:lnTo>
                  <a:pt x="951103" y="1474516"/>
                </a:lnTo>
                <a:lnTo>
                  <a:pt x="999003" y="1464708"/>
                </a:lnTo>
                <a:lnTo>
                  <a:pt x="1045784" y="1452294"/>
                </a:lnTo>
                <a:lnTo>
                  <a:pt x="1091351" y="1437360"/>
                </a:lnTo>
                <a:lnTo>
                  <a:pt x="1135611" y="1419994"/>
                </a:lnTo>
                <a:lnTo>
                  <a:pt x="1178470" y="1400281"/>
                </a:lnTo>
                <a:lnTo>
                  <a:pt x="1219833" y="1378311"/>
                </a:lnTo>
                <a:lnTo>
                  <a:pt x="1259607" y="1354169"/>
                </a:lnTo>
                <a:lnTo>
                  <a:pt x="1297699" y="1327943"/>
                </a:lnTo>
                <a:lnTo>
                  <a:pt x="1334013" y="1299720"/>
                </a:lnTo>
                <a:lnTo>
                  <a:pt x="1368456" y="1269587"/>
                </a:lnTo>
                <a:lnTo>
                  <a:pt x="1400935" y="1237631"/>
                </a:lnTo>
                <a:lnTo>
                  <a:pt x="1431355" y="1203940"/>
                </a:lnTo>
                <a:lnTo>
                  <a:pt x="1459622" y="1168600"/>
                </a:lnTo>
                <a:lnTo>
                  <a:pt x="1485643" y="1131699"/>
                </a:lnTo>
                <a:lnTo>
                  <a:pt x="1509324" y="1093324"/>
                </a:lnTo>
                <a:lnTo>
                  <a:pt x="1530571" y="1053562"/>
                </a:lnTo>
                <a:lnTo>
                  <a:pt x="1549289" y="1012500"/>
                </a:lnTo>
                <a:lnTo>
                  <a:pt x="1565385" y="970225"/>
                </a:lnTo>
                <a:lnTo>
                  <a:pt x="1578765" y="926825"/>
                </a:lnTo>
                <a:lnTo>
                  <a:pt x="1589335" y="882387"/>
                </a:lnTo>
                <a:lnTo>
                  <a:pt x="1597002" y="836997"/>
                </a:lnTo>
                <a:lnTo>
                  <a:pt x="1601670" y="790743"/>
                </a:lnTo>
                <a:lnTo>
                  <a:pt x="1603248" y="743712"/>
                </a:lnTo>
                <a:lnTo>
                  <a:pt x="1601670" y="696680"/>
                </a:lnTo>
                <a:lnTo>
                  <a:pt x="1597002" y="650426"/>
                </a:lnTo>
                <a:lnTo>
                  <a:pt x="1589335" y="605036"/>
                </a:lnTo>
                <a:lnTo>
                  <a:pt x="1578765" y="560598"/>
                </a:lnTo>
                <a:lnTo>
                  <a:pt x="1565385" y="517198"/>
                </a:lnTo>
                <a:lnTo>
                  <a:pt x="1549289" y="474923"/>
                </a:lnTo>
                <a:lnTo>
                  <a:pt x="1530571" y="433861"/>
                </a:lnTo>
                <a:lnTo>
                  <a:pt x="1509324" y="394099"/>
                </a:lnTo>
                <a:lnTo>
                  <a:pt x="1485643" y="355724"/>
                </a:lnTo>
                <a:lnTo>
                  <a:pt x="1459622" y="318823"/>
                </a:lnTo>
                <a:lnTo>
                  <a:pt x="1431355" y="283483"/>
                </a:lnTo>
                <a:lnTo>
                  <a:pt x="1400935" y="249792"/>
                </a:lnTo>
                <a:lnTo>
                  <a:pt x="1368456" y="217836"/>
                </a:lnTo>
                <a:lnTo>
                  <a:pt x="1334013" y="187703"/>
                </a:lnTo>
                <a:lnTo>
                  <a:pt x="1297699" y="159480"/>
                </a:lnTo>
                <a:lnTo>
                  <a:pt x="1259607" y="133254"/>
                </a:lnTo>
                <a:lnTo>
                  <a:pt x="1219833" y="109112"/>
                </a:lnTo>
                <a:lnTo>
                  <a:pt x="1178470" y="87142"/>
                </a:lnTo>
                <a:lnTo>
                  <a:pt x="1135611" y="67429"/>
                </a:lnTo>
                <a:lnTo>
                  <a:pt x="1091351" y="50063"/>
                </a:lnTo>
                <a:lnTo>
                  <a:pt x="1045784" y="35129"/>
                </a:lnTo>
                <a:lnTo>
                  <a:pt x="999003" y="22715"/>
                </a:lnTo>
                <a:lnTo>
                  <a:pt x="951103" y="12907"/>
                </a:lnTo>
                <a:lnTo>
                  <a:pt x="902177" y="5794"/>
                </a:lnTo>
                <a:lnTo>
                  <a:pt x="852319" y="1463"/>
                </a:lnTo>
                <a:lnTo>
                  <a:pt x="80162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7616" y="2618232"/>
            <a:ext cx="1603375" cy="1487805"/>
          </a:xfrm>
          <a:custGeom>
            <a:avLst/>
            <a:gdLst/>
            <a:ahLst/>
            <a:cxnLst/>
            <a:rect l="l" t="t" r="r" b="b"/>
            <a:pathLst>
              <a:path w="1603375" h="1487804">
                <a:moveTo>
                  <a:pt x="0" y="743712"/>
                </a:moveTo>
                <a:lnTo>
                  <a:pt x="1577" y="696680"/>
                </a:lnTo>
                <a:lnTo>
                  <a:pt x="6245" y="650426"/>
                </a:lnTo>
                <a:lnTo>
                  <a:pt x="13912" y="605036"/>
                </a:lnTo>
                <a:lnTo>
                  <a:pt x="24482" y="560598"/>
                </a:lnTo>
                <a:lnTo>
                  <a:pt x="37862" y="517198"/>
                </a:lnTo>
                <a:lnTo>
                  <a:pt x="53958" y="474923"/>
                </a:lnTo>
                <a:lnTo>
                  <a:pt x="72676" y="433861"/>
                </a:lnTo>
                <a:lnTo>
                  <a:pt x="93923" y="394099"/>
                </a:lnTo>
                <a:lnTo>
                  <a:pt x="117604" y="355724"/>
                </a:lnTo>
                <a:lnTo>
                  <a:pt x="143625" y="318823"/>
                </a:lnTo>
                <a:lnTo>
                  <a:pt x="171892" y="283483"/>
                </a:lnTo>
                <a:lnTo>
                  <a:pt x="202312" y="249792"/>
                </a:lnTo>
                <a:lnTo>
                  <a:pt x="234791" y="217836"/>
                </a:lnTo>
                <a:lnTo>
                  <a:pt x="269234" y="187703"/>
                </a:lnTo>
                <a:lnTo>
                  <a:pt x="305548" y="159480"/>
                </a:lnTo>
                <a:lnTo>
                  <a:pt x="343640" y="133254"/>
                </a:lnTo>
                <a:lnTo>
                  <a:pt x="383414" y="109112"/>
                </a:lnTo>
                <a:lnTo>
                  <a:pt x="424777" y="87142"/>
                </a:lnTo>
                <a:lnTo>
                  <a:pt x="467636" y="67429"/>
                </a:lnTo>
                <a:lnTo>
                  <a:pt x="511896" y="50063"/>
                </a:lnTo>
                <a:lnTo>
                  <a:pt x="557463" y="35129"/>
                </a:lnTo>
                <a:lnTo>
                  <a:pt x="604244" y="22715"/>
                </a:lnTo>
                <a:lnTo>
                  <a:pt x="652144" y="12907"/>
                </a:lnTo>
                <a:lnTo>
                  <a:pt x="701070" y="5794"/>
                </a:lnTo>
                <a:lnTo>
                  <a:pt x="750928" y="1463"/>
                </a:lnTo>
                <a:lnTo>
                  <a:pt x="801624" y="0"/>
                </a:lnTo>
                <a:lnTo>
                  <a:pt x="852319" y="1463"/>
                </a:lnTo>
                <a:lnTo>
                  <a:pt x="902177" y="5794"/>
                </a:lnTo>
                <a:lnTo>
                  <a:pt x="951103" y="12907"/>
                </a:lnTo>
                <a:lnTo>
                  <a:pt x="999003" y="22715"/>
                </a:lnTo>
                <a:lnTo>
                  <a:pt x="1045784" y="35129"/>
                </a:lnTo>
                <a:lnTo>
                  <a:pt x="1091351" y="50063"/>
                </a:lnTo>
                <a:lnTo>
                  <a:pt x="1135611" y="67429"/>
                </a:lnTo>
                <a:lnTo>
                  <a:pt x="1178470" y="87142"/>
                </a:lnTo>
                <a:lnTo>
                  <a:pt x="1219833" y="109112"/>
                </a:lnTo>
                <a:lnTo>
                  <a:pt x="1259607" y="133254"/>
                </a:lnTo>
                <a:lnTo>
                  <a:pt x="1297699" y="159480"/>
                </a:lnTo>
                <a:lnTo>
                  <a:pt x="1334013" y="187703"/>
                </a:lnTo>
                <a:lnTo>
                  <a:pt x="1368456" y="217836"/>
                </a:lnTo>
                <a:lnTo>
                  <a:pt x="1400935" y="249792"/>
                </a:lnTo>
                <a:lnTo>
                  <a:pt x="1431355" y="283483"/>
                </a:lnTo>
                <a:lnTo>
                  <a:pt x="1459622" y="318823"/>
                </a:lnTo>
                <a:lnTo>
                  <a:pt x="1485643" y="355724"/>
                </a:lnTo>
                <a:lnTo>
                  <a:pt x="1509324" y="394099"/>
                </a:lnTo>
                <a:lnTo>
                  <a:pt x="1530571" y="433861"/>
                </a:lnTo>
                <a:lnTo>
                  <a:pt x="1549289" y="474923"/>
                </a:lnTo>
                <a:lnTo>
                  <a:pt x="1565385" y="517198"/>
                </a:lnTo>
                <a:lnTo>
                  <a:pt x="1578765" y="560598"/>
                </a:lnTo>
                <a:lnTo>
                  <a:pt x="1589335" y="605036"/>
                </a:lnTo>
                <a:lnTo>
                  <a:pt x="1597002" y="650426"/>
                </a:lnTo>
                <a:lnTo>
                  <a:pt x="1601670" y="696680"/>
                </a:lnTo>
                <a:lnTo>
                  <a:pt x="1603248" y="743712"/>
                </a:lnTo>
                <a:lnTo>
                  <a:pt x="1601670" y="790743"/>
                </a:lnTo>
                <a:lnTo>
                  <a:pt x="1597002" y="836997"/>
                </a:lnTo>
                <a:lnTo>
                  <a:pt x="1589335" y="882387"/>
                </a:lnTo>
                <a:lnTo>
                  <a:pt x="1578765" y="926825"/>
                </a:lnTo>
                <a:lnTo>
                  <a:pt x="1565385" y="970225"/>
                </a:lnTo>
                <a:lnTo>
                  <a:pt x="1549289" y="1012500"/>
                </a:lnTo>
                <a:lnTo>
                  <a:pt x="1530571" y="1053562"/>
                </a:lnTo>
                <a:lnTo>
                  <a:pt x="1509324" y="1093324"/>
                </a:lnTo>
                <a:lnTo>
                  <a:pt x="1485643" y="1131699"/>
                </a:lnTo>
                <a:lnTo>
                  <a:pt x="1459622" y="1168600"/>
                </a:lnTo>
                <a:lnTo>
                  <a:pt x="1431355" y="1203940"/>
                </a:lnTo>
                <a:lnTo>
                  <a:pt x="1400935" y="1237631"/>
                </a:lnTo>
                <a:lnTo>
                  <a:pt x="1368456" y="1269587"/>
                </a:lnTo>
                <a:lnTo>
                  <a:pt x="1334013" y="1299720"/>
                </a:lnTo>
                <a:lnTo>
                  <a:pt x="1297699" y="1327943"/>
                </a:lnTo>
                <a:lnTo>
                  <a:pt x="1259607" y="1354169"/>
                </a:lnTo>
                <a:lnTo>
                  <a:pt x="1219833" y="1378311"/>
                </a:lnTo>
                <a:lnTo>
                  <a:pt x="1178470" y="1400281"/>
                </a:lnTo>
                <a:lnTo>
                  <a:pt x="1135611" y="1419994"/>
                </a:lnTo>
                <a:lnTo>
                  <a:pt x="1091351" y="1437360"/>
                </a:lnTo>
                <a:lnTo>
                  <a:pt x="1045784" y="1452294"/>
                </a:lnTo>
                <a:lnTo>
                  <a:pt x="999003" y="1464708"/>
                </a:lnTo>
                <a:lnTo>
                  <a:pt x="951103" y="1474516"/>
                </a:lnTo>
                <a:lnTo>
                  <a:pt x="902177" y="1481629"/>
                </a:lnTo>
                <a:lnTo>
                  <a:pt x="852319" y="1485960"/>
                </a:lnTo>
                <a:lnTo>
                  <a:pt x="801624" y="1487423"/>
                </a:lnTo>
                <a:lnTo>
                  <a:pt x="750928" y="1485960"/>
                </a:lnTo>
                <a:lnTo>
                  <a:pt x="701070" y="1481629"/>
                </a:lnTo>
                <a:lnTo>
                  <a:pt x="652144" y="1474516"/>
                </a:lnTo>
                <a:lnTo>
                  <a:pt x="604244" y="1464708"/>
                </a:lnTo>
                <a:lnTo>
                  <a:pt x="557463" y="1452294"/>
                </a:lnTo>
                <a:lnTo>
                  <a:pt x="511896" y="1437360"/>
                </a:lnTo>
                <a:lnTo>
                  <a:pt x="467636" y="1419994"/>
                </a:lnTo>
                <a:lnTo>
                  <a:pt x="424777" y="1400281"/>
                </a:lnTo>
                <a:lnTo>
                  <a:pt x="383414" y="1378311"/>
                </a:lnTo>
                <a:lnTo>
                  <a:pt x="343640" y="1354169"/>
                </a:lnTo>
                <a:lnTo>
                  <a:pt x="305548" y="1327943"/>
                </a:lnTo>
                <a:lnTo>
                  <a:pt x="269234" y="1299720"/>
                </a:lnTo>
                <a:lnTo>
                  <a:pt x="234791" y="1269587"/>
                </a:lnTo>
                <a:lnTo>
                  <a:pt x="202312" y="1237631"/>
                </a:lnTo>
                <a:lnTo>
                  <a:pt x="171892" y="1203940"/>
                </a:lnTo>
                <a:lnTo>
                  <a:pt x="143625" y="1168600"/>
                </a:lnTo>
                <a:lnTo>
                  <a:pt x="117604" y="1131699"/>
                </a:lnTo>
                <a:lnTo>
                  <a:pt x="93923" y="1093324"/>
                </a:lnTo>
                <a:lnTo>
                  <a:pt x="72676" y="1053562"/>
                </a:lnTo>
                <a:lnTo>
                  <a:pt x="53958" y="1012500"/>
                </a:lnTo>
                <a:lnTo>
                  <a:pt x="37862" y="970225"/>
                </a:lnTo>
                <a:lnTo>
                  <a:pt x="24482" y="926825"/>
                </a:lnTo>
                <a:lnTo>
                  <a:pt x="13912" y="882387"/>
                </a:lnTo>
                <a:lnTo>
                  <a:pt x="6245" y="836997"/>
                </a:lnTo>
                <a:lnTo>
                  <a:pt x="1577" y="790743"/>
                </a:lnTo>
                <a:lnTo>
                  <a:pt x="0" y="74371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40714" y="3043301"/>
            <a:ext cx="1247775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Kurum</a:t>
            </a:r>
            <a:r>
              <a:rPr sz="1350" b="1" spc="-9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Hakkında  Genel Bilgiler  (Mevcut</a:t>
            </a:r>
            <a:r>
              <a:rPr sz="1350" b="1" spc="-1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ndara"/>
                <a:cs typeface="Candara"/>
              </a:rPr>
              <a:t>Durum)</a:t>
            </a:r>
            <a:endParaRPr sz="1350">
              <a:latin typeface="Candara"/>
              <a:cs typeface="Candar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8155">
              <a:lnSpc>
                <a:spcPct val="100000"/>
              </a:lnSpc>
            </a:pPr>
            <a:r>
              <a:rPr sz="3600" spc="-5" dirty="0"/>
              <a:t>Kurumsal </a:t>
            </a:r>
            <a:r>
              <a:rPr sz="3600" dirty="0"/>
              <a:t>Dış</a:t>
            </a:r>
            <a:r>
              <a:rPr sz="3600" spc="-60" dirty="0"/>
              <a:t> </a:t>
            </a:r>
            <a:r>
              <a:rPr sz="3600" spc="-5" dirty="0"/>
              <a:t>Değerlendirme</a:t>
            </a:r>
            <a:endParaRPr sz="3600"/>
          </a:p>
        </p:txBody>
      </p:sp>
      <p:sp>
        <p:nvSpPr>
          <p:cNvPr id="14" name="object 14"/>
          <p:cNvSpPr txBox="1"/>
          <p:nvPr/>
        </p:nvSpPr>
        <p:spPr>
          <a:xfrm>
            <a:off x="307340" y="6016244"/>
            <a:ext cx="205104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sng" spc="-5" dirty="0">
                <a:solidFill>
                  <a:srgbClr val="0462C1"/>
                </a:solidFill>
                <a:latin typeface="Candara"/>
                <a:cs typeface="Candara"/>
              </a:rPr>
              <a:t>*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0695" y="1336547"/>
            <a:ext cx="4073652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438" y="3233851"/>
            <a:ext cx="108966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KALİTE  </a:t>
            </a: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GÜV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NC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ESİ  SİSTEMİ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6307" y="2281427"/>
            <a:ext cx="2622804" cy="1985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39948" y="2394965"/>
            <a:ext cx="86296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3495"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Programların  Sürekli  İzlenmesi ve  Gü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celle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1050" b="1" spc="5" dirty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1050" b="1" spc="-15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i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97195" y="2472690"/>
            <a:ext cx="124269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Öğrencinin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Kabulü</a:t>
            </a:r>
            <a:r>
              <a:rPr sz="1050" b="1" spc="-8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ve  Gelişimi,</a:t>
            </a:r>
            <a:endParaRPr sz="1050">
              <a:latin typeface="Candara"/>
              <a:cs typeface="Candara"/>
            </a:endParaRPr>
          </a:p>
          <a:p>
            <a:pPr marL="635" algn="ctr">
              <a:lnSpc>
                <a:spcPct val="100000"/>
              </a:lnSpc>
            </a:pP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Tanınma</a:t>
            </a:r>
            <a:r>
              <a:rPr sz="1050" b="1" spc="-8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ve</a:t>
            </a:r>
            <a:endParaRPr sz="1050">
              <a:latin typeface="Candara"/>
              <a:cs typeface="Candara"/>
            </a:endParaRPr>
          </a:p>
          <a:p>
            <a:pPr marL="3175"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Sertifikalandırma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7717" y="5061711"/>
            <a:ext cx="505459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 algn="just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Eğitim-  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Ö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ğ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retim  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Ka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rosu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9850" y="4149090"/>
            <a:ext cx="89725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Öğrenme  Kaynakları,  Erişilebilirlik</a:t>
            </a:r>
            <a:r>
              <a:rPr sz="1050" b="1" spc="-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ve  Destekler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3258" y="4220464"/>
            <a:ext cx="1141095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Öğrenci Merkezli  Öğrenme,</a:t>
            </a:r>
            <a:r>
              <a:rPr sz="1050" b="1" spc="-10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Öğretme  ve</a:t>
            </a:r>
            <a:r>
              <a:rPr sz="1050" b="1" spc="-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Değerlendirme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8934" y="1634235"/>
            <a:ext cx="78867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60" marR="5080" indent="-125095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Pr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o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g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ra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ların  Tasarımı  ve</a:t>
            </a:r>
            <a:r>
              <a:rPr sz="1050" b="1" spc="-11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Onayı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0426" y="1962988"/>
            <a:ext cx="2802343" cy="3060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51377" y="452882"/>
            <a:ext cx="308546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30" dirty="0"/>
              <a:t>Eğitimve</a:t>
            </a:r>
            <a:r>
              <a:rPr sz="3300" spc="-50" dirty="0"/>
              <a:t> </a:t>
            </a:r>
            <a:r>
              <a:rPr sz="3300" spc="-10" dirty="0"/>
              <a:t>Öğretim</a:t>
            </a:r>
            <a:endParaRPr sz="3300"/>
          </a:p>
        </p:txBody>
      </p:sp>
      <p:sp>
        <p:nvSpPr>
          <p:cNvPr id="13" name="object 13"/>
          <p:cNvSpPr txBox="1"/>
          <p:nvPr/>
        </p:nvSpPr>
        <p:spPr>
          <a:xfrm>
            <a:off x="450291" y="5889447"/>
            <a:ext cx="205104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sng" spc="-5" dirty="0">
                <a:solidFill>
                  <a:srgbClr val="0462C1"/>
                </a:solidFill>
                <a:latin typeface="Candara"/>
                <a:cs typeface="Candara"/>
              </a:rPr>
              <a:t>*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2932" y="1223772"/>
            <a:ext cx="4543044" cy="452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8194" y="3074161"/>
            <a:ext cx="1089025" cy="82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860"/>
              </a:lnSpc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KALİTE  G</a:t>
            </a: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ÜV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EN</a:t>
            </a:r>
            <a:r>
              <a:rPr sz="1700" b="1" spc="-10" dirty="0">
                <a:solidFill>
                  <a:srgbClr val="FFFFFF"/>
                </a:solidFill>
                <a:latin typeface="Candara"/>
                <a:cs typeface="Candara"/>
              </a:rPr>
              <a:t>C</a:t>
            </a: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ESİ</a:t>
            </a:r>
            <a:endParaRPr sz="1700">
              <a:latin typeface="Candara"/>
              <a:cs typeface="Candara"/>
            </a:endParaRPr>
          </a:p>
          <a:p>
            <a:pPr marL="635" algn="ctr">
              <a:lnSpc>
                <a:spcPct val="100000"/>
              </a:lnSpc>
              <a:spcBef>
                <a:spcPts val="520"/>
              </a:spcBef>
            </a:pPr>
            <a:r>
              <a:rPr sz="1700" b="1" dirty="0">
                <a:solidFill>
                  <a:srgbClr val="FFFFFF"/>
                </a:solidFill>
                <a:latin typeface="Candara"/>
                <a:cs typeface="Candara"/>
              </a:rPr>
              <a:t>SİSTEMİ</a:t>
            </a:r>
            <a:endParaRPr sz="17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9494" y="1470786"/>
            <a:ext cx="594360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raştırma  Stratejisi  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ve     Hedefleri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2817" y="3321303"/>
            <a:ext cx="62865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Araştırma  Kay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akları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6464" y="3072858"/>
            <a:ext cx="914400" cy="82359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Araştırma</a:t>
            </a:r>
            <a:endParaRPr sz="1050">
              <a:latin typeface="Candara"/>
              <a:cs typeface="Candara"/>
            </a:endParaRPr>
          </a:p>
          <a:p>
            <a:pPr marL="12700" marR="5080" algn="ctr">
              <a:lnSpc>
                <a:spcPct val="124800"/>
              </a:lnSpc>
              <a:spcBef>
                <a:spcPts val="10"/>
              </a:spcBef>
            </a:pP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Performa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n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s</a:t>
            </a: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ın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ın  İzlenmesi ve  İyileştirilmesi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9240" y="5075428"/>
            <a:ext cx="59436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</a:pPr>
            <a:r>
              <a:rPr sz="1050" b="1" spc="-10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050" b="1" dirty="0">
                <a:solidFill>
                  <a:srgbClr val="FFFFFF"/>
                </a:solidFill>
                <a:latin typeface="Candara"/>
                <a:cs typeface="Candara"/>
              </a:rPr>
              <a:t>raştırma  </a:t>
            </a:r>
            <a:r>
              <a:rPr sz="1050" b="1" spc="-5" dirty="0">
                <a:solidFill>
                  <a:srgbClr val="FFFFFF"/>
                </a:solidFill>
                <a:latin typeface="Candara"/>
                <a:cs typeface="Candara"/>
              </a:rPr>
              <a:t>Kadrosu</a:t>
            </a:r>
            <a:endParaRPr sz="1050">
              <a:latin typeface="Candara"/>
              <a:cs typeface="Candar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61589" y="493521"/>
            <a:ext cx="4070985" cy="53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10" dirty="0"/>
              <a:t>Araştırmave</a:t>
            </a:r>
            <a:r>
              <a:rPr sz="3300" spc="-35" dirty="0"/>
              <a:t> </a:t>
            </a:r>
            <a:r>
              <a:rPr sz="3300" spc="-5" dirty="0"/>
              <a:t>Geliştirme</a:t>
            </a:r>
            <a:endParaRPr sz="3300"/>
          </a:p>
        </p:txBody>
      </p:sp>
      <p:sp>
        <p:nvSpPr>
          <p:cNvPr id="9" name="object 9"/>
          <p:cNvSpPr txBox="1"/>
          <p:nvPr/>
        </p:nvSpPr>
        <p:spPr>
          <a:xfrm>
            <a:off x="593242" y="6005576"/>
            <a:ext cx="205104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sng" spc="-5" dirty="0">
                <a:solidFill>
                  <a:srgbClr val="0462C1"/>
                </a:solidFill>
                <a:latin typeface="Candara"/>
                <a:cs typeface="Candara"/>
              </a:rPr>
              <a:t>*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39" y="1156716"/>
            <a:ext cx="4317491" cy="4802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89603" y="3123057"/>
            <a:ext cx="1151890" cy="87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970"/>
              </a:lnSpc>
            </a:pP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KALİTE  </a:t>
            </a:r>
            <a:r>
              <a:rPr sz="1800" b="1" dirty="0">
                <a:solidFill>
                  <a:srgbClr val="FFFFFF"/>
                </a:solidFill>
                <a:latin typeface="Candara"/>
                <a:cs typeface="Candara"/>
              </a:rPr>
              <a:t>GÜVENCESİ</a:t>
            </a:r>
            <a:endParaRPr sz="1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800" b="1" spc="-5" dirty="0">
                <a:solidFill>
                  <a:srgbClr val="FFFFFF"/>
                </a:solidFill>
                <a:latin typeface="Candara"/>
                <a:cs typeface="Candara"/>
              </a:rPr>
              <a:t>SİSTEMİ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16223" y="2142744"/>
            <a:ext cx="2825496" cy="2103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1982" y="1815299"/>
            <a:ext cx="3237484" cy="3493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97860" y="2385567"/>
            <a:ext cx="1009015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300"/>
              </a:lnSpc>
            </a:pPr>
            <a:r>
              <a:rPr sz="1200" b="1" spc="-10" dirty="0">
                <a:solidFill>
                  <a:srgbClr val="FFFFFF"/>
                </a:solidFill>
                <a:latin typeface="Candara"/>
                <a:cs typeface="Candara"/>
              </a:rPr>
              <a:t>Yönetim 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ve  İdari</a:t>
            </a:r>
            <a:r>
              <a:rPr sz="1200" b="1" spc="-7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Birimlerin  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Yapısı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4157" y="1501140"/>
            <a:ext cx="79629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Kaynakla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rın  </a:t>
            </a:r>
            <a:r>
              <a:rPr sz="1200" b="1" spc="-10" dirty="0">
                <a:solidFill>
                  <a:srgbClr val="FFFFFF"/>
                </a:solidFill>
                <a:latin typeface="Candara"/>
                <a:cs typeface="Candara"/>
              </a:rPr>
              <a:t>Yönetimi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0947" y="4224528"/>
            <a:ext cx="90360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Kamuoyunu  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Bilgil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endi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rme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95264" y="4162932"/>
            <a:ext cx="1064895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Kurum</a:t>
            </a:r>
            <a:r>
              <a:rPr sz="1200" b="1" spc="-10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Dışından  </a:t>
            </a:r>
            <a:r>
              <a:rPr sz="1200" b="1" spc="-15" dirty="0">
                <a:solidFill>
                  <a:srgbClr val="FFFFFF"/>
                </a:solidFill>
                <a:latin typeface="Candara"/>
                <a:cs typeface="Candara"/>
              </a:rPr>
              <a:t>Tedarik 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Edilen  Hizmetlerin  Kalitesi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7858" y="5030470"/>
            <a:ext cx="113601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Yönetimin  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Etkinliği</a:t>
            </a:r>
            <a:r>
              <a:rPr sz="1200" b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&amp;</a:t>
            </a:r>
            <a:r>
              <a:rPr sz="1200" b="1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Hesap  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Verebilirliği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2970" y="2364359"/>
            <a:ext cx="609600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Bilgi  </a:t>
            </a:r>
            <a:r>
              <a:rPr sz="1200" b="1" spc="-40" dirty="0">
                <a:solidFill>
                  <a:srgbClr val="FFFFFF"/>
                </a:solidFill>
                <a:latin typeface="Candara"/>
                <a:cs typeface="Candara"/>
              </a:rPr>
              <a:t>Y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öne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t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imi  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Sistemi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38677" y="506857"/>
            <a:ext cx="293941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spc="-15" dirty="0">
                <a:latin typeface="Candara"/>
                <a:cs typeface="Candara"/>
              </a:rPr>
              <a:t>Yönetim</a:t>
            </a:r>
            <a:r>
              <a:rPr sz="3300" spc="-95" dirty="0">
                <a:latin typeface="Candara"/>
                <a:cs typeface="Candara"/>
              </a:rPr>
              <a:t> </a:t>
            </a:r>
            <a:r>
              <a:rPr sz="3300" dirty="0">
                <a:latin typeface="Candara"/>
                <a:cs typeface="Candara"/>
              </a:rPr>
              <a:t>Sistemi</a:t>
            </a:r>
            <a:endParaRPr sz="33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916" y="5977229"/>
            <a:ext cx="205104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sng" spc="-5" dirty="0">
                <a:solidFill>
                  <a:srgbClr val="0462C1"/>
                </a:solidFill>
                <a:latin typeface="Candara"/>
                <a:cs typeface="Candara"/>
              </a:rPr>
              <a:t>*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7" y="2369820"/>
            <a:ext cx="8056625" cy="2439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3530" y="2956178"/>
            <a:ext cx="599694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KURUMSAL  DEĞERLENDİRME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SÜRECİ</a:t>
            </a:r>
            <a:endParaRPr sz="2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YÜKSEKÖĞRETİM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SİSTEMİNİN ANA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STRATEJİSİNE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KATKISI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2896" y="1397508"/>
            <a:ext cx="6983095" cy="4889500"/>
          </a:xfrm>
          <a:custGeom>
            <a:avLst/>
            <a:gdLst/>
            <a:ahLst/>
            <a:cxnLst/>
            <a:rect l="l" t="t" r="r" b="b"/>
            <a:pathLst>
              <a:path w="6983095" h="4889500">
                <a:moveTo>
                  <a:pt x="4538471" y="0"/>
                </a:moveTo>
                <a:lnTo>
                  <a:pt x="4538471" y="1222247"/>
                </a:lnTo>
                <a:lnTo>
                  <a:pt x="0" y="1222247"/>
                </a:lnTo>
                <a:lnTo>
                  <a:pt x="0" y="3666743"/>
                </a:lnTo>
                <a:lnTo>
                  <a:pt x="4538471" y="3666743"/>
                </a:lnTo>
                <a:lnTo>
                  <a:pt x="4538471" y="4888992"/>
                </a:lnTo>
                <a:lnTo>
                  <a:pt x="6982968" y="2444496"/>
                </a:lnTo>
                <a:lnTo>
                  <a:pt x="4538471" y="0"/>
                </a:lnTo>
                <a:close/>
              </a:path>
            </a:pathLst>
          </a:custGeom>
          <a:solidFill>
            <a:srgbClr val="FFE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344" y="2863595"/>
            <a:ext cx="2644140" cy="1957070"/>
          </a:xfrm>
          <a:custGeom>
            <a:avLst/>
            <a:gdLst/>
            <a:ahLst/>
            <a:cxnLst/>
            <a:rect l="l" t="t" r="r" b="b"/>
            <a:pathLst>
              <a:path w="2644140" h="1957070">
                <a:moveTo>
                  <a:pt x="2318004" y="0"/>
                </a:moveTo>
                <a:lnTo>
                  <a:pt x="326136" y="0"/>
                </a:lnTo>
                <a:lnTo>
                  <a:pt x="277943" y="3536"/>
                </a:lnTo>
                <a:lnTo>
                  <a:pt x="231946" y="13811"/>
                </a:lnTo>
                <a:lnTo>
                  <a:pt x="188648" y="30317"/>
                </a:lnTo>
                <a:lnTo>
                  <a:pt x="148555" y="52551"/>
                </a:lnTo>
                <a:lnTo>
                  <a:pt x="112170" y="80007"/>
                </a:lnTo>
                <a:lnTo>
                  <a:pt x="79998" y="112180"/>
                </a:lnTo>
                <a:lnTo>
                  <a:pt x="52544" y="148566"/>
                </a:lnTo>
                <a:lnTo>
                  <a:pt x="30313" y="188659"/>
                </a:lnTo>
                <a:lnTo>
                  <a:pt x="13808" y="231956"/>
                </a:lnTo>
                <a:lnTo>
                  <a:pt x="3536" y="277949"/>
                </a:lnTo>
                <a:lnTo>
                  <a:pt x="0" y="326136"/>
                </a:lnTo>
                <a:lnTo>
                  <a:pt x="0" y="1630679"/>
                </a:lnTo>
                <a:lnTo>
                  <a:pt x="3536" y="1678866"/>
                </a:lnTo>
                <a:lnTo>
                  <a:pt x="13808" y="1724859"/>
                </a:lnTo>
                <a:lnTo>
                  <a:pt x="30313" y="1768156"/>
                </a:lnTo>
                <a:lnTo>
                  <a:pt x="52544" y="1808249"/>
                </a:lnTo>
                <a:lnTo>
                  <a:pt x="79998" y="1844635"/>
                </a:lnTo>
                <a:lnTo>
                  <a:pt x="112170" y="1876808"/>
                </a:lnTo>
                <a:lnTo>
                  <a:pt x="148555" y="1904264"/>
                </a:lnTo>
                <a:lnTo>
                  <a:pt x="188648" y="1926498"/>
                </a:lnTo>
                <a:lnTo>
                  <a:pt x="231946" y="1943004"/>
                </a:lnTo>
                <a:lnTo>
                  <a:pt x="277943" y="1953279"/>
                </a:lnTo>
                <a:lnTo>
                  <a:pt x="326136" y="1956815"/>
                </a:lnTo>
                <a:lnTo>
                  <a:pt x="2318004" y="1956815"/>
                </a:lnTo>
                <a:lnTo>
                  <a:pt x="2366190" y="1953279"/>
                </a:lnTo>
                <a:lnTo>
                  <a:pt x="2412183" y="1943004"/>
                </a:lnTo>
                <a:lnTo>
                  <a:pt x="2455480" y="1926498"/>
                </a:lnTo>
                <a:lnTo>
                  <a:pt x="2495573" y="1904264"/>
                </a:lnTo>
                <a:lnTo>
                  <a:pt x="2531959" y="1876808"/>
                </a:lnTo>
                <a:lnTo>
                  <a:pt x="2564132" y="1844635"/>
                </a:lnTo>
                <a:lnTo>
                  <a:pt x="2591588" y="1808249"/>
                </a:lnTo>
                <a:lnTo>
                  <a:pt x="2613822" y="1768156"/>
                </a:lnTo>
                <a:lnTo>
                  <a:pt x="2630328" y="1724859"/>
                </a:lnTo>
                <a:lnTo>
                  <a:pt x="2640603" y="1678866"/>
                </a:lnTo>
                <a:lnTo>
                  <a:pt x="2644140" y="1630679"/>
                </a:lnTo>
                <a:lnTo>
                  <a:pt x="2644140" y="326136"/>
                </a:lnTo>
                <a:lnTo>
                  <a:pt x="2640603" y="277949"/>
                </a:lnTo>
                <a:lnTo>
                  <a:pt x="2630328" y="231956"/>
                </a:lnTo>
                <a:lnTo>
                  <a:pt x="2613822" y="188659"/>
                </a:lnTo>
                <a:lnTo>
                  <a:pt x="2591588" y="148566"/>
                </a:lnTo>
                <a:lnTo>
                  <a:pt x="2564132" y="112180"/>
                </a:lnTo>
                <a:lnTo>
                  <a:pt x="2531959" y="80007"/>
                </a:lnTo>
                <a:lnTo>
                  <a:pt x="2495573" y="52551"/>
                </a:lnTo>
                <a:lnTo>
                  <a:pt x="2455480" y="30317"/>
                </a:lnTo>
                <a:lnTo>
                  <a:pt x="2412183" y="13811"/>
                </a:lnTo>
                <a:lnTo>
                  <a:pt x="2366190" y="3536"/>
                </a:lnTo>
                <a:lnTo>
                  <a:pt x="23180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344" y="2863595"/>
            <a:ext cx="2644140" cy="1957070"/>
          </a:xfrm>
          <a:custGeom>
            <a:avLst/>
            <a:gdLst/>
            <a:ahLst/>
            <a:cxnLst/>
            <a:rect l="l" t="t" r="r" b="b"/>
            <a:pathLst>
              <a:path w="2644140" h="1957070">
                <a:moveTo>
                  <a:pt x="0" y="326136"/>
                </a:moveTo>
                <a:lnTo>
                  <a:pt x="3536" y="277949"/>
                </a:lnTo>
                <a:lnTo>
                  <a:pt x="13808" y="231956"/>
                </a:lnTo>
                <a:lnTo>
                  <a:pt x="30313" y="188659"/>
                </a:lnTo>
                <a:lnTo>
                  <a:pt x="52544" y="148566"/>
                </a:lnTo>
                <a:lnTo>
                  <a:pt x="79998" y="112180"/>
                </a:lnTo>
                <a:lnTo>
                  <a:pt x="112170" y="80007"/>
                </a:lnTo>
                <a:lnTo>
                  <a:pt x="148555" y="52551"/>
                </a:lnTo>
                <a:lnTo>
                  <a:pt x="188648" y="30317"/>
                </a:lnTo>
                <a:lnTo>
                  <a:pt x="231946" y="13811"/>
                </a:lnTo>
                <a:lnTo>
                  <a:pt x="277943" y="3536"/>
                </a:lnTo>
                <a:lnTo>
                  <a:pt x="326136" y="0"/>
                </a:lnTo>
                <a:lnTo>
                  <a:pt x="2318004" y="0"/>
                </a:lnTo>
                <a:lnTo>
                  <a:pt x="2366190" y="3536"/>
                </a:lnTo>
                <a:lnTo>
                  <a:pt x="2412183" y="13811"/>
                </a:lnTo>
                <a:lnTo>
                  <a:pt x="2455480" y="30317"/>
                </a:lnTo>
                <a:lnTo>
                  <a:pt x="2495573" y="52551"/>
                </a:lnTo>
                <a:lnTo>
                  <a:pt x="2531959" y="80007"/>
                </a:lnTo>
                <a:lnTo>
                  <a:pt x="2564132" y="112180"/>
                </a:lnTo>
                <a:lnTo>
                  <a:pt x="2591588" y="148566"/>
                </a:lnTo>
                <a:lnTo>
                  <a:pt x="2613822" y="188659"/>
                </a:lnTo>
                <a:lnTo>
                  <a:pt x="2630328" y="231956"/>
                </a:lnTo>
                <a:lnTo>
                  <a:pt x="2640603" y="277949"/>
                </a:lnTo>
                <a:lnTo>
                  <a:pt x="2644140" y="326136"/>
                </a:lnTo>
                <a:lnTo>
                  <a:pt x="2644140" y="1630679"/>
                </a:lnTo>
                <a:lnTo>
                  <a:pt x="2640603" y="1678866"/>
                </a:lnTo>
                <a:lnTo>
                  <a:pt x="2630328" y="1724859"/>
                </a:lnTo>
                <a:lnTo>
                  <a:pt x="2613822" y="1768156"/>
                </a:lnTo>
                <a:lnTo>
                  <a:pt x="2591588" y="1808249"/>
                </a:lnTo>
                <a:lnTo>
                  <a:pt x="2564132" y="1844635"/>
                </a:lnTo>
                <a:lnTo>
                  <a:pt x="2531959" y="1876808"/>
                </a:lnTo>
                <a:lnTo>
                  <a:pt x="2495573" y="1904264"/>
                </a:lnTo>
                <a:lnTo>
                  <a:pt x="2455480" y="1926498"/>
                </a:lnTo>
                <a:lnTo>
                  <a:pt x="2412183" y="1943004"/>
                </a:lnTo>
                <a:lnTo>
                  <a:pt x="2366190" y="1953279"/>
                </a:lnTo>
                <a:lnTo>
                  <a:pt x="2318004" y="1956815"/>
                </a:lnTo>
                <a:lnTo>
                  <a:pt x="326136" y="1956815"/>
                </a:lnTo>
                <a:lnTo>
                  <a:pt x="277943" y="1953279"/>
                </a:lnTo>
                <a:lnTo>
                  <a:pt x="231946" y="1943004"/>
                </a:lnTo>
                <a:lnTo>
                  <a:pt x="188648" y="1926498"/>
                </a:lnTo>
                <a:lnTo>
                  <a:pt x="148555" y="1904264"/>
                </a:lnTo>
                <a:lnTo>
                  <a:pt x="112170" y="1876808"/>
                </a:lnTo>
                <a:lnTo>
                  <a:pt x="79998" y="1844635"/>
                </a:lnTo>
                <a:lnTo>
                  <a:pt x="52544" y="1808249"/>
                </a:lnTo>
                <a:lnTo>
                  <a:pt x="30313" y="1768156"/>
                </a:lnTo>
                <a:lnTo>
                  <a:pt x="13808" y="1724859"/>
                </a:lnTo>
                <a:lnTo>
                  <a:pt x="3536" y="1678866"/>
                </a:lnTo>
                <a:lnTo>
                  <a:pt x="0" y="1630679"/>
                </a:lnTo>
                <a:lnTo>
                  <a:pt x="0" y="32613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8106" y="3140202"/>
            <a:ext cx="2279650" cy="139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248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Misyon 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Farklılaşması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İhtisaslaşma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(Çeşitlilik)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3072" y="2863595"/>
            <a:ext cx="2644140" cy="1957070"/>
          </a:xfrm>
          <a:custGeom>
            <a:avLst/>
            <a:gdLst/>
            <a:ahLst/>
            <a:cxnLst/>
            <a:rect l="l" t="t" r="r" b="b"/>
            <a:pathLst>
              <a:path w="2644140" h="1957070">
                <a:moveTo>
                  <a:pt x="2318004" y="0"/>
                </a:moveTo>
                <a:lnTo>
                  <a:pt x="326136" y="0"/>
                </a:lnTo>
                <a:lnTo>
                  <a:pt x="277949" y="3536"/>
                </a:lnTo>
                <a:lnTo>
                  <a:pt x="231956" y="13811"/>
                </a:lnTo>
                <a:lnTo>
                  <a:pt x="188659" y="30317"/>
                </a:lnTo>
                <a:lnTo>
                  <a:pt x="148566" y="52551"/>
                </a:lnTo>
                <a:lnTo>
                  <a:pt x="112180" y="80007"/>
                </a:lnTo>
                <a:lnTo>
                  <a:pt x="80007" y="112180"/>
                </a:lnTo>
                <a:lnTo>
                  <a:pt x="52551" y="148566"/>
                </a:lnTo>
                <a:lnTo>
                  <a:pt x="30317" y="188659"/>
                </a:lnTo>
                <a:lnTo>
                  <a:pt x="13811" y="231956"/>
                </a:lnTo>
                <a:lnTo>
                  <a:pt x="3536" y="277949"/>
                </a:lnTo>
                <a:lnTo>
                  <a:pt x="0" y="326136"/>
                </a:lnTo>
                <a:lnTo>
                  <a:pt x="0" y="1630679"/>
                </a:lnTo>
                <a:lnTo>
                  <a:pt x="3536" y="1678866"/>
                </a:lnTo>
                <a:lnTo>
                  <a:pt x="13811" y="1724859"/>
                </a:lnTo>
                <a:lnTo>
                  <a:pt x="30317" y="1768156"/>
                </a:lnTo>
                <a:lnTo>
                  <a:pt x="52551" y="1808249"/>
                </a:lnTo>
                <a:lnTo>
                  <a:pt x="80007" y="1844635"/>
                </a:lnTo>
                <a:lnTo>
                  <a:pt x="112180" y="1876808"/>
                </a:lnTo>
                <a:lnTo>
                  <a:pt x="148566" y="1904264"/>
                </a:lnTo>
                <a:lnTo>
                  <a:pt x="188659" y="1926498"/>
                </a:lnTo>
                <a:lnTo>
                  <a:pt x="231956" y="1943004"/>
                </a:lnTo>
                <a:lnTo>
                  <a:pt x="277949" y="1953279"/>
                </a:lnTo>
                <a:lnTo>
                  <a:pt x="326136" y="1956815"/>
                </a:lnTo>
                <a:lnTo>
                  <a:pt x="2318004" y="1956815"/>
                </a:lnTo>
                <a:lnTo>
                  <a:pt x="2366190" y="1953279"/>
                </a:lnTo>
                <a:lnTo>
                  <a:pt x="2412183" y="1943004"/>
                </a:lnTo>
                <a:lnTo>
                  <a:pt x="2455480" y="1926498"/>
                </a:lnTo>
                <a:lnTo>
                  <a:pt x="2495573" y="1904264"/>
                </a:lnTo>
                <a:lnTo>
                  <a:pt x="2531959" y="1876808"/>
                </a:lnTo>
                <a:lnTo>
                  <a:pt x="2564132" y="1844635"/>
                </a:lnTo>
                <a:lnTo>
                  <a:pt x="2591588" y="1808249"/>
                </a:lnTo>
                <a:lnTo>
                  <a:pt x="2613822" y="1768156"/>
                </a:lnTo>
                <a:lnTo>
                  <a:pt x="2630328" y="1724859"/>
                </a:lnTo>
                <a:lnTo>
                  <a:pt x="2640603" y="1678866"/>
                </a:lnTo>
                <a:lnTo>
                  <a:pt x="2644140" y="1630679"/>
                </a:lnTo>
                <a:lnTo>
                  <a:pt x="2644140" y="326136"/>
                </a:lnTo>
                <a:lnTo>
                  <a:pt x="2640603" y="277949"/>
                </a:lnTo>
                <a:lnTo>
                  <a:pt x="2630328" y="231956"/>
                </a:lnTo>
                <a:lnTo>
                  <a:pt x="2613822" y="188659"/>
                </a:lnTo>
                <a:lnTo>
                  <a:pt x="2591588" y="148566"/>
                </a:lnTo>
                <a:lnTo>
                  <a:pt x="2564132" y="112180"/>
                </a:lnTo>
                <a:lnTo>
                  <a:pt x="2531959" y="80007"/>
                </a:lnTo>
                <a:lnTo>
                  <a:pt x="2495573" y="52551"/>
                </a:lnTo>
                <a:lnTo>
                  <a:pt x="2455480" y="30317"/>
                </a:lnTo>
                <a:lnTo>
                  <a:pt x="2412183" y="13811"/>
                </a:lnTo>
                <a:lnTo>
                  <a:pt x="2366190" y="3536"/>
                </a:lnTo>
                <a:lnTo>
                  <a:pt x="2318004" y="0"/>
                </a:lnTo>
                <a:close/>
              </a:path>
            </a:pathLst>
          </a:custGeom>
          <a:solidFill>
            <a:srgbClr val="22E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43072" y="2863595"/>
            <a:ext cx="2644140" cy="1957070"/>
          </a:xfrm>
          <a:custGeom>
            <a:avLst/>
            <a:gdLst/>
            <a:ahLst/>
            <a:cxnLst/>
            <a:rect l="l" t="t" r="r" b="b"/>
            <a:pathLst>
              <a:path w="2644140" h="1957070">
                <a:moveTo>
                  <a:pt x="0" y="326136"/>
                </a:moveTo>
                <a:lnTo>
                  <a:pt x="3536" y="277949"/>
                </a:lnTo>
                <a:lnTo>
                  <a:pt x="13811" y="231956"/>
                </a:lnTo>
                <a:lnTo>
                  <a:pt x="30317" y="188659"/>
                </a:lnTo>
                <a:lnTo>
                  <a:pt x="52551" y="148566"/>
                </a:lnTo>
                <a:lnTo>
                  <a:pt x="80007" y="112180"/>
                </a:lnTo>
                <a:lnTo>
                  <a:pt x="112180" y="80007"/>
                </a:lnTo>
                <a:lnTo>
                  <a:pt x="148566" y="52551"/>
                </a:lnTo>
                <a:lnTo>
                  <a:pt x="188659" y="30317"/>
                </a:lnTo>
                <a:lnTo>
                  <a:pt x="231956" y="13811"/>
                </a:lnTo>
                <a:lnTo>
                  <a:pt x="277949" y="3536"/>
                </a:lnTo>
                <a:lnTo>
                  <a:pt x="326136" y="0"/>
                </a:lnTo>
                <a:lnTo>
                  <a:pt x="2318004" y="0"/>
                </a:lnTo>
                <a:lnTo>
                  <a:pt x="2366190" y="3536"/>
                </a:lnTo>
                <a:lnTo>
                  <a:pt x="2412183" y="13811"/>
                </a:lnTo>
                <a:lnTo>
                  <a:pt x="2455480" y="30317"/>
                </a:lnTo>
                <a:lnTo>
                  <a:pt x="2495573" y="52551"/>
                </a:lnTo>
                <a:lnTo>
                  <a:pt x="2531959" y="80007"/>
                </a:lnTo>
                <a:lnTo>
                  <a:pt x="2564132" y="112180"/>
                </a:lnTo>
                <a:lnTo>
                  <a:pt x="2591588" y="148566"/>
                </a:lnTo>
                <a:lnTo>
                  <a:pt x="2613822" y="188659"/>
                </a:lnTo>
                <a:lnTo>
                  <a:pt x="2630328" y="231956"/>
                </a:lnTo>
                <a:lnTo>
                  <a:pt x="2640603" y="277949"/>
                </a:lnTo>
                <a:lnTo>
                  <a:pt x="2644140" y="326136"/>
                </a:lnTo>
                <a:lnTo>
                  <a:pt x="2644140" y="1630679"/>
                </a:lnTo>
                <a:lnTo>
                  <a:pt x="2640603" y="1678866"/>
                </a:lnTo>
                <a:lnTo>
                  <a:pt x="2630328" y="1724859"/>
                </a:lnTo>
                <a:lnTo>
                  <a:pt x="2613822" y="1768156"/>
                </a:lnTo>
                <a:lnTo>
                  <a:pt x="2591588" y="1808249"/>
                </a:lnTo>
                <a:lnTo>
                  <a:pt x="2564132" y="1844635"/>
                </a:lnTo>
                <a:lnTo>
                  <a:pt x="2531959" y="1876808"/>
                </a:lnTo>
                <a:lnTo>
                  <a:pt x="2495573" y="1904264"/>
                </a:lnTo>
                <a:lnTo>
                  <a:pt x="2455480" y="1926498"/>
                </a:lnTo>
                <a:lnTo>
                  <a:pt x="2412183" y="1943004"/>
                </a:lnTo>
                <a:lnTo>
                  <a:pt x="2366190" y="1953279"/>
                </a:lnTo>
                <a:lnTo>
                  <a:pt x="2318004" y="1956815"/>
                </a:lnTo>
                <a:lnTo>
                  <a:pt x="326136" y="1956815"/>
                </a:lnTo>
                <a:lnTo>
                  <a:pt x="277949" y="1953279"/>
                </a:lnTo>
                <a:lnTo>
                  <a:pt x="231956" y="1943004"/>
                </a:lnTo>
                <a:lnTo>
                  <a:pt x="188659" y="1926498"/>
                </a:lnTo>
                <a:lnTo>
                  <a:pt x="148566" y="1904264"/>
                </a:lnTo>
                <a:lnTo>
                  <a:pt x="112180" y="1876808"/>
                </a:lnTo>
                <a:lnTo>
                  <a:pt x="80007" y="1844635"/>
                </a:lnTo>
                <a:lnTo>
                  <a:pt x="52551" y="1808249"/>
                </a:lnTo>
                <a:lnTo>
                  <a:pt x="30317" y="1768156"/>
                </a:lnTo>
                <a:lnTo>
                  <a:pt x="13811" y="1724859"/>
                </a:lnTo>
                <a:lnTo>
                  <a:pt x="3536" y="1678866"/>
                </a:lnTo>
                <a:lnTo>
                  <a:pt x="0" y="1630679"/>
                </a:lnTo>
                <a:lnTo>
                  <a:pt x="0" y="32613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5314" y="3244850"/>
            <a:ext cx="1821180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Rekabet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ts val="2500"/>
              </a:lnSpc>
              <a:spcBef>
                <a:spcPts val="965"/>
              </a:spcBef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(Performans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 Odaklılık)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19800" y="2863595"/>
            <a:ext cx="2644140" cy="1957070"/>
          </a:xfrm>
          <a:custGeom>
            <a:avLst/>
            <a:gdLst/>
            <a:ahLst/>
            <a:cxnLst/>
            <a:rect l="l" t="t" r="r" b="b"/>
            <a:pathLst>
              <a:path w="2644140" h="1957070">
                <a:moveTo>
                  <a:pt x="2318004" y="0"/>
                </a:moveTo>
                <a:lnTo>
                  <a:pt x="326136" y="0"/>
                </a:lnTo>
                <a:lnTo>
                  <a:pt x="277949" y="3536"/>
                </a:lnTo>
                <a:lnTo>
                  <a:pt x="231956" y="13811"/>
                </a:lnTo>
                <a:lnTo>
                  <a:pt x="188659" y="30317"/>
                </a:lnTo>
                <a:lnTo>
                  <a:pt x="148566" y="52551"/>
                </a:lnTo>
                <a:lnTo>
                  <a:pt x="112180" y="80007"/>
                </a:lnTo>
                <a:lnTo>
                  <a:pt x="80007" y="112180"/>
                </a:lnTo>
                <a:lnTo>
                  <a:pt x="52551" y="148566"/>
                </a:lnTo>
                <a:lnTo>
                  <a:pt x="30317" y="188659"/>
                </a:lnTo>
                <a:lnTo>
                  <a:pt x="13811" y="231956"/>
                </a:lnTo>
                <a:lnTo>
                  <a:pt x="3536" y="277949"/>
                </a:lnTo>
                <a:lnTo>
                  <a:pt x="0" y="326136"/>
                </a:lnTo>
                <a:lnTo>
                  <a:pt x="0" y="1630679"/>
                </a:lnTo>
                <a:lnTo>
                  <a:pt x="3536" y="1678866"/>
                </a:lnTo>
                <a:lnTo>
                  <a:pt x="13811" y="1724859"/>
                </a:lnTo>
                <a:lnTo>
                  <a:pt x="30317" y="1768156"/>
                </a:lnTo>
                <a:lnTo>
                  <a:pt x="52551" y="1808249"/>
                </a:lnTo>
                <a:lnTo>
                  <a:pt x="80007" y="1844635"/>
                </a:lnTo>
                <a:lnTo>
                  <a:pt x="112180" y="1876808"/>
                </a:lnTo>
                <a:lnTo>
                  <a:pt x="148566" y="1904264"/>
                </a:lnTo>
                <a:lnTo>
                  <a:pt x="188659" y="1926498"/>
                </a:lnTo>
                <a:lnTo>
                  <a:pt x="231956" y="1943004"/>
                </a:lnTo>
                <a:lnTo>
                  <a:pt x="277949" y="1953279"/>
                </a:lnTo>
                <a:lnTo>
                  <a:pt x="326136" y="1956815"/>
                </a:lnTo>
                <a:lnTo>
                  <a:pt x="2318004" y="1956815"/>
                </a:lnTo>
                <a:lnTo>
                  <a:pt x="2366190" y="1953279"/>
                </a:lnTo>
                <a:lnTo>
                  <a:pt x="2412183" y="1943004"/>
                </a:lnTo>
                <a:lnTo>
                  <a:pt x="2455480" y="1926498"/>
                </a:lnTo>
                <a:lnTo>
                  <a:pt x="2495573" y="1904264"/>
                </a:lnTo>
                <a:lnTo>
                  <a:pt x="2531959" y="1876808"/>
                </a:lnTo>
                <a:lnTo>
                  <a:pt x="2564132" y="1844635"/>
                </a:lnTo>
                <a:lnTo>
                  <a:pt x="2591588" y="1808249"/>
                </a:lnTo>
                <a:lnTo>
                  <a:pt x="2613822" y="1768156"/>
                </a:lnTo>
                <a:lnTo>
                  <a:pt x="2630328" y="1724859"/>
                </a:lnTo>
                <a:lnTo>
                  <a:pt x="2640603" y="1678866"/>
                </a:lnTo>
                <a:lnTo>
                  <a:pt x="2644140" y="1630679"/>
                </a:lnTo>
                <a:lnTo>
                  <a:pt x="2644140" y="326136"/>
                </a:lnTo>
                <a:lnTo>
                  <a:pt x="2640603" y="277949"/>
                </a:lnTo>
                <a:lnTo>
                  <a:pt x="2630328" y="231956"/>
                </a:lnTo>
                <a:lnTo>
                  <a:pt x="2613822" y="188659"/>
                </a:lnTo>
                <a:lnTo>
                  <a:pt x="2591588" y="148566"/>
                </a:lnTo>
                <a:lnTo>
                  <a:pt x="2564132" y="112180"/>
                </a:lnTo>
                <a:lnTo>
                  <a:pt x="2531959" y="80007"/>
                </a:lnTo>
                <a:lnTo>
                  <a:pt x="2495573" y="52551"/>
                </a:lnTo>
                <a:lnTo>
                  <a:pt x="2455480" y="30317"/>
                </a:lnTo>
                <a:lnTo>
                  <a:pt x="2412183" y="13811"/>
                </a:lnTo>
                <a:lnTo>
                  <a:pt x="2366190" y="3536"/>
                </a:lnTo>
                <a:lnTo>
                  <a:pt x="231800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9800" y="2863595"/>
            <a:ext cx="2644140" cy="1957070"/>
          </a:xfrm>
          <a:custGeom>
            <a:avLst/>
            <a:gdLst/>
            <a:ahLst/>
            <a:cxnLst/>
            <a:rect l="l" t="t" r="r" b="b"/>
            <a:pathLst>
              <a:path w="2644140" h="1957070">
                <a:moveTo>
                  <a:pt x="0" y="326136"/>
                </a:moveTo>
                <a:lnTo>
                  <a:pt x="3536" y="277949"/>
                </a:lnTo>
                <a:lnTo>
                  <a:pt x="13811" y="231956"/>
                </a:lnTo>
                <a:lnTo>
                  <a:pt x="30317" y="188659"/>
                </a:lnTo>
                <a:lnTo>
                  <a:pt x="52551" y="148566"/>
                </a:lnTo>
                <a:lnTo>
                  <a:pt x="80007" y="112180"/>
                </a:lnTo>
                <a:lnTo>
                  <a:pt x="112180" y="80007"/>
                </a:lnTo>
                <a:lnTo>
                  <a:pt x="148566" y="52551"/>
                </a:lnTo>
                <a:lnTo>
                  <a:pt x="188659" y="30317"/>
                </a:lnTo>
                <a:lnTo>
                  <a:pt x="231956" y="13811"/>
                </a:lnTo>
                <a:lnTo>
                  <a:pt x="277949" y="3536"/>
                </a:lnTo>
                <a:lnTo>
                  <a:pt x="326136" y="0"/>
                </a:lnTo>
                <a:lnTo>
                  <a:pt x="2318004" y="0"/>
                </a:lnTo>
                <a:lnTo>
                  <a:pt x="2366190" y="3536"/>
                </a:lnTo>
                <a:lnTo>
                  <a:pt x="2412183" y="13811"/>
                </a:lnTo>
                <a:lnTo>
                  <a:pt x="2455480" y="30317"/>
                </a:lnTo>
                <a:lnTo>
                  <a:pt x="2495573" y="52551"/>
                </a:lnTo>
                <a:lnTo>
                  <a:pt x="2531959" y="80007"/>
                </a:lnTo>
                <a:lnTo>
                  <a:pt x="2564132" y="112180"/>
                </a:lnTo>
                <a:lnTo>
                  <a:pt x="2591588" y="148566"/>
                </a:lnTo>
                <a:lnTo>
                  <a:pt x="2613822" y="188659"/>
                </a:lnTo>
                <a:lnTo>
                  <a:pt x="2630328" y="231956"/>
                </a:lnTo>
                <a:lnTo>
                  <a:pt x="2640603" y="277949"/>
                </a:lnTo>
                <a:lnTo>
                  <a:pt x="2644140" y="326136"/>
                </a:lnTo>
                <a:lnTo>
                  <a:pt x="2644140" y="1630679"/>
                </a:lnTo>
                <a:lnTo>
                  <a:pt x="2640603" y="1678866"/>
                </a:lnTo>
                <a:lnTo>
                  <a:pt x="2630328" y="1724859"/>
                </a:lnTo>
                <a:lnTo>
                  <a:pt x="2613822" y="1768156"/>
                </a:lnTo>
                <a:lnTo>
                  <a:pt x="2591588" y="1808249"/>
                </a:lnTo>
                <a:lnTo>
                  <a:pt x="2564132" y="1844635"/>
                </a:lnTo>
                <a:lnTo>
                  <a:pt x="2531959" y="1876808"/>
                </a:lnTo>
                <a:lnTo>
                  <a:pt x="2495573" y="1904264"/>
                </a:lnTo>
                <a:lnTo>
                  <a:pt x="2455480" y="1926498"/>
                </a:lnTo>
                <a:lnTo>
                  <a:pt x="2412183" y="1943004"/>
                </a:lnTo>
                <a:lnTo>
                  <a:pt x="2366190" y="1953279"/>
                </a:lnTo>
                <a:lnTo>
                  <a:pt x="2318004" y="1956815"/>
                </a:lnTo>
                <a:lnTo>
                  <a:pt x="326136" y="1956815"/>
                </a:lnTo>
                <a:lnTo>
                  <a:pt x="277949" y="1953279"/>
                </a:lnTo>
                <a:lnTo>
                  <a:pt x="231956" y="1943004"/>
                </a:lnTo>
                <a:lnTo>
                  <a:pt x="188659" y="1926498"/>
                </a:lnTo>
                <a:lnTo>
                  <a:pt x="148566" y="1904264"/>
                </a:lnTo>
                <a:lnTo>
                  <a:pt x="112180" y="1876808"/>
                </a:lnTo>
                <a:lnTo>
                  <a:pt x="80007" y="1844635"/>
                </a:lnTo>
                <a:lnTo>
                  <a:pt x="52551" y="1808249"/>
                </a:lnTo>
                <a:lnTo>
                  <a:pt x="30317" y="1768156"/>
                </a:lnTo>
                <a:lnTo>
                  <a:pt x="13811" y="1724859"/>
                </a:lnTo>
                <a:lnTo>
                  <a:pt x="3536" y="1678866"/>
                </a:lnTo>
                <a:lnTo>
                  <a:pt x="0" y="1630679"/>
                </a:lnTo>
                <a:lnTo>
                  <a:pt x="0" y="326136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49643" y="3140202"/>
            <a:ext cx="1584960" cy="139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80645" algn="ctr">
              <a:lnSpc>
                <a:spcPts val="248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Kurumsal  Özerklik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2690"/>
              </a:lnSpc>
              <a:spcBef>
                <a:spcPts val="545"/>
              </a:spcBef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(Esnek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690"/>
              </a:lnSpc>
            </a:pP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Yön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tişim)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1634" y="842898"/>
            <a:ext cx="761619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YENİ YÜKSEKÖĞRETİM </a:t>
            </a:r>
            <a:r>
              <a:rPr sz="2800" spc="-5" dirty="0">
                <a:latin typeface="Arial"/>
                <a:cs typeface="Arial"/>
              </a:rPr>
              <a:t>SİSTEMİ</a:t>
            </a:r>
            <a:r>
              <a:rPr sz="2800" spc="-35" dirty="0">
                <a:latin typeface="Arial"/>
                <a:cs typeface="Arial"/>
              </a:rPr>
              <a:t> YAKLAŞIMI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8083" y="3557015"/>
            <a:ext cx="542925" cy="429895"/>
          </a:xfrm>
          <a:custGeom>
            <a:avLst/>
            <a:gdLst/>
            <a:ahLst/>
            <a:cxnLst/>
            <a:rect l="l" t="t" r="r" b="b"/>
            <a:pathLst>
              <a:path w="542925" h="429895">
                <a:moveTo>
                  <a:pt x="327660" y="0"/>
                </a:moveTo>
                <a:lnTo>
                  <a:pt x="327660" y="107442"/>
                </a:lnTo>
                <a:lnTo>
                  <a:pt x="0" y="107442"/>
                </a:lnTo>
                <a:lnTo>
                  <a:pt x="0" y="322326"/>
                </a:lnTo>
                <a:lnTo>
                  <a:pt x="327660" y="322326"/>
                </a:lnTo>
                <a:lnTo>
                  <a:pt x="327660" y="429768"/>
                </a:lnTo>
                <a:lnTo>
                  <a:pt x="542544" y="214884"/>
                </a:lnTo>
                <a:lnTo>
                  <a:pt x="32766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8083" y="3557015"/>
            <a:ext cx="542925" cy="429895"/>
          </a:xfrm>
          <a:custGeom>
            <a:avLst/>
            <a:gdLst/>
            <a:ahLst/>
            <a:cxnLst/>
            <a:rect l="l" t="t" r="r" b="b"/>
            <a:pathLst>
              <a:path w="542925" h="429895">
                <a:moveTo>
                  <a:pt x="0" y="107442"/>
                </a:moveTo>
                <a:lnTo>
                  <a:pt x="327660" y="107442"/>
                </a:lnTo>
                <a:lnTo>
                  <a:pt x="327660" y="0"/>
                </a:lnTo>
                <a:lnTo>
                  <a:pt x="542544" y="214884"/>
                </a:lnTo>
                <a:lnTo>
                  <a:pt x="327660" y="429768"/>
                </a:lnTo>
                <a:lnTo>
                  <a:pt x="327660" y="322326"/>
                </a:lnTo>
                <a:lnTo>
                  <a:pt x="0" y="322326"/>
                </a:lnTo>
                <a:lnTo>
                  <a:pt x="0" y="10744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4144" y="3581400"/>
            <a:ext cx="544195" cy="428625"/>
          </a:xfrm>
          <a:custGeom>
            <a:avLst/>
            <a:gdLst/>
            <a:ahLst/>
            <a:cxnLst/>
            <a:rect l="l" t="t" r="r" b="b"/>
            <a:pathLst>
              <a:path w="544195" h="428625">
                <a:moveTo>
                  <a:pt x="329945" y="0"/>
                </a:moveTo>
                <a:lnTo>
                  <a:pt x="329945" y="107061"/>
                </a:lnTo>
                <a:lnTo>
                  <a:pt x="0" y="107061"/>
                </a:lnTo>
                <a:lnTo>
                  <a:pt x="0" y="321182"/>
                </a:lnTo>
                <a:lnTo>
                  <a:pt x="329945" y="321182"/>
                </a:lnTo>
                <a:lnTo>
                  <a:pt x="329945" y="428244"/>
                </a:lnTo>
                <a:lnTo>
                  <a:pt x="544067" y="214122"/>
                </a:lnTo>
                <a:lnTo>
                  <a:pt x="32994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4144" y="3581400"/>
            <a:ext cx="544195" cy="428625"/>
          </a:xfrm>
          <a:custGeom>
            <a:avLst/>
            <a:gdLst/>
            <a:ahLst/>
            <a:cxnLst/>
            <a:rect l="l" t="t" r="r" b="b"/>
            <a:pathLst>
              <a:path w="544195" h="428625">
                <a:moveTo>
                  <a:pt x="0" y="107061"/>
                </a:moveTo>
                <a:lnTo>
                  <a:pt x="329945" y="107061"/>
                </a:lnTo>
                <a:lnTo>
                  <a:pt x="329945" y="0"/>
                </a:lnTo>
                <a:lnTo>
                  <a:pt x="544067" y="214122"/>
                </a:lnTo>
                <a:lnTo>
                  <a:pt x="329945" y="428244"/>
                </a:lnTo>
                <a:lnTo>
                  <a:pt x="329945" y="321182"/>
                </a:lnTo>
                <a:lnTo>
                  <a:pt x="0" y="321182"/>
                </a:lnTo>
                <a:lnTo>
                  <a:pt x="0" y="10706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787" y="1485900"/>
            <a:ext cx="4386072" cy="1629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71796" y="1485900"/>
            <a:ext cx="3486911" cy="1629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787" y="3115055"/>
            <a:ext cx="4386072" cy="111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1796" y="3115055"/>
            <a:ext cx="3486911" cy="2157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787" y="4229100"/>
            <a:ext cx="4386072" cy="1043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787" y="5273090"/>
            <a:ext cx="4386072" cy="1287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71796" y="5273090"/>
            <a:ext cx="3486911" cy="1287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1669" y="1479550"/>
            <a:ext cx="0" cy="5088255"/>
          </a:xfrm>
          <a:custGeom>
            <a:avLst/>
            <a:gdLst/>
            <a:ahLst/>
            <a:cxnLst/>
            <a:rect l="l" t="t" r="r" b="b"/>
            <a:pathLst>
              <a:path h="5088255">
                <a:moveTo>
                  <a:pt x="0" y="0"/>
                </a:moveTo>
                <a:lnTo>
                  <a:pt x="0" y="508765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437" y="3114675"/>
            <a:ext cx="7885430" cy="0"/>
          </a:xfrm>
          <a:custGeom>
            <a:avLst/>
            <a:gdLst/>
            <a:ahLst/>
            <a:cxnLst/>
            <a:rect l="l" t="t" r="r" b="b"/>
            <a:pathLst>
              <a:path w="7885430">
                <a:moveTo>
                  <a:pt x="0" y="0"/>
                </a:moveTo>
                <a:lnTo>
                  <a:pt x="78851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437" y="4222750"/>
            <a:ext cx="4398645" cy="12700"/>
          </a:xfrm>
          <a:custGeom>
            <a:avLst/>
            <a:gdLst/>
            <a:ahLst/>
            <a:cxnLst/>
            <a:rect l="l" t="t" r="r" b="b"/>
            <a:pathLst>
              <a:path w="4398645" h="12700">
                <a:moveTo>
                  <a:pt x="0" y="12700"/>
                </a:moveTo>
                <a:lnTo>
                  <a:pt x="4398581" y="12700"/>
                </a:lnTo>
                <a:lnTo>
                  <a:pt x="439858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1473200"/>
            <a:ext cx="7910258" cy="51003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03250"/>
              </p:ext>
            </p:extLst>
          </p:nvPr>
        </p:nvGraphicFramePr>
        <p:xfrm>
          <a:off x="527405" y="1485900"/>
          <a:ext cx="7882698" cy="5243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2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127000">
                        <a:lnSpc>
                          <a:spcPts val="1515"/>
                        </a:lnSpc>
                      </a:pPr>
                      <a:endParaRPr lang="tr-TR" sz="1600" b="1" spc="-10" dirty="0" smtClean="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ts val="1515"/>
                        </a:lnSpc>
                      </a:pPr>
                      <a:r>
                        <a:rPr sz="1600" b="1" spc="-10" dirty="0" err="1" smtClean="0">
                          <a:latin typeface="Calibri"/>
                          <a:cs typeface="Calibri"/>
                        </a:rPr>
                        <a:t>Kurum</a:t>
                      </a:r>
                      <a:r>
                        <a:rPr sz="1600" b="1" spc="-1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ne 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yapmaya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çalışıyor?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latin typeface="Calibri"/>
                          <a:cs typeface="Calibri"/>
                        </a:rPr>
                        <a:t>(Kurumun misyonu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hedefleri)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endParaRPr lang="tr-TR" sz="2000" b="1" spc="-5" dirty="0" smtClean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2000" b="1" spc="-5" dirty="0" smtClean="0">
                          <a:latin typeface="Arial"/>
                          <a:cs typeface="Arial"/>
                        </a:rPr>
                        <a:t>MİSYON</a:t>
                      </a:r>
                      <a:r>
                        <a:rPr sz="2000" b="1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FARKLILAŞMASI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37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2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İHTİSASLAŞMA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237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(ÇEŞİTLİLİK)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127000" marR="6057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Kurum misyon ve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hedeflerine nasıl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ulaşmaya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çalışıyor?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27000" marR="41529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(Kurumun yönetişim/organizasyonel </a:t>
                      </a:r>
                      <a:r>
                        <a:rPr sz="16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süreçleri ve  </a:t>
                      </a:r>
                      <a:r>
                        <a:rPr sz="16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faaliyetleri)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 smtClean="0">
                          <a:latin typeface="Calibri"/>
                          <a:cs typeface="Calibri"/>
                        </a:rPr>
                        <a:t>KURUMSAL</a:t>
                      </a:r>
                      <a:r>
                        <a:rPr sz="2400" b="1" spc="-10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ÖZERKLİK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(ESNEK</a:t>
                      </a:r>
                      <a:r>
                        <a:rPr sz="2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YAPI)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127000" marR="1181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Kurum misyon ve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hedeflerine ulaştığına nasıl emin 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oluyor?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27000" marR="768985">
                        <a:lnSpc>
                          <a:spcPct val="100000"/>
                        </a:lnSpc>
                      </a:pPr>
                      <a:r>
                        <a:rPr sz="1600" i="1" spc="-10" dirty="0">
                          <a:latin typeface="Calibri"/>
                          <a:cs typeface="Calibri"/>
                        </a:rPr>
                        <a:t>(Kalite güvencesi </a:t>
                      </a:r>
                      <a:r>
                        <a:rPr sz="1600" i="1" dirty="0">
                          <a:latin typeface="Calibri"/>
                          <a:cs typeface="Calibri"/>
                        </a:rPr>
                        <a:t>süreçleri, </a:t>
                      </a:r>
                      <a:r>
                        <a:rPr sz="1600" i="1" spc="-5" dirty="0">
                          <a:latin typeface="Calibri"/>
                          <a:cs typeface="Calibri"/>
                        </a:rPr>
                        <a:t>İç değerlendirme  süreçleri)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894">
                <a:tc>
                  <a:txBody>
                    <a:bodyPr/>
                    <a:lstStyle/>
                    <a:p>
                      <a:pPr marL="127000" marR="9988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Kurum geleceğe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yönelik süreçlerini nasıl  iyileştirmeyi planlıyor?  </a:t>
                      </a:r>
                      <a:r>
                        <a:rPr sz="1600" i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(Yükseköğretimin </a:t>
                      </a:r>
                      <a:r>
                        <a:rPr sz="16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hızlı değişen gündemi  </a:t>
                      </a:r>
                      <a:r>
                        <a:rPr sz="1600" i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kapsamında </a:t>
                      </a:r>
                      <a:r>
                        <a:rPr sz="16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kurumun </a:t>
                      </a:r>
                      <a:r>
                        <a:rPr sz="1600" i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rekabet</a:t>
                      </a:r>
                      <a:r>
                        <a:rPr sz="1600" i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avantajını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600" i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koruyabilmesi </a:t>
                      </a:r>
                      <a:r>
                        <a:rPr sz="16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için sürekli iyileşme faaliyetleri</a:t>
                      </a:r>
                      <a:r>
                        <a:rPr sz="1600" i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tr-TR" sz="2400" b="1" dirty="0" smtClean="0">
                        <a:latin typeface="Calibri"/>
                        <a:cs typeface="Calibri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400" b="1" dirty="0" smtClean="0">
                          <a:latin typeface="Calibri"/>
                          <a:cs typeface="Calibri"/>
                        </a:rPr>
                        <a:t>REKABET</a:t>
                      </a:r>
                      <a:r>
                        <a:rPr sz="2400" b="1" spc="-7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5" dirty="0">
                          <a:latin typeface="Calibri"/>
                          <a:cs typeface="Calibri"/>
                        </a:rPr>
                        <a:t>AVANTAJI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1957832" y="332485"/>
            <a:ext cx="5457825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9285" marR="622935" algn="ctr">
              <a:lnSpc>
                <a:spcPct val="100000"/>
              </a:lnSpc>
            </a:pP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KURUMSAL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DIŞ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DEĞERLENDİRME  VE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YENİ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YÜKSEKÖĞRETİM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SİSTEMİ</a:t>
            </a:r>
            <a:r>
              <a:rPr sz="20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YAKLAŞIMI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4400" dirty="0"/>
              <a:t>Sunum</a:t>
            </a:r>
            <a:r>
              <a:rPr sz="4400" spc="-100" dirty="0"/>
              <a:t> </a:t>
            </a:r>
            <a:r>
              <a:rPr sz="4400" dirty="0"/>
              <a:t>İçeriği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7595" y="1796795"/>
            <a:ext cx="7930133" cy="4071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4786" y="2188717"/>
            <a:ext cx="7200265" cy="130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marR="5080" indent="-358140">
              <a:lnSpc>
                <a:spcPts val="2160"/>
              </a:lnSpc>
              <a:buFont typeface="Wingdings"/>
              <a:buChar char=""/>
              <a:tabLst>
                <a:tab pos="370205" algn="l"/>
                <a:tab pos="370840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Kurumsal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Dış Değerlendirmenin;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Mevzuattaki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Yeri,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Tanımı,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Temel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Özellikleri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ve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Temel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İlkeleri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370840" indent="-358140">
              <a:lnSpc>
                <a:spcPct val="100000"/>
              </a:lnSpc>
              <a:buFont typeface="Wingdings"/>
              <a:buChar char=""/>
              <a:tabLst>
                <a:tab pos="370205" algn="l"/>
                <a:tab pos="370840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Kurumsal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Dış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Değerlendirme Süreci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hakkında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6809" y="3969639"/>
            <a:ext cx="21005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927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Dış	De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erle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dirme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786" y="4004183"/>
            <a:ext cx="5230495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marR="5080" indent="-358140">
              <a:lnSpc>
                <a:spcPts val="2160"/>
              </a:lnSpc>
              <a:buFont typeface="Wingdings"/>
              <a:buChar char=""/>
              <a:tabLst>
                <a:tab pos="370205" algn="l"/>
                <a:tab pos="370840" algn="l"/>
                <a:tab pos="2091689" algn="l"/>
                <a:tab pos="2862580" algn="l"/>
                <a:tab pos="4144645" algn="l"/>
              </a:tabLst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Yükseköğretim	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Kalite	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Kurulunun	Kurumsal  Süreci Kapsamında Gerçekleştirdiği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Faaliyetler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786" y="5047360"/>
            <a:ext cx="13823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buFont typeface="Wingdings"/>
              <a:buChar char=""/>
              <a:tabLst>
                <a:tab pos="370205" algn="l"/>
                <a:tab pos="370840" algn="l"/>
              </a:tabLst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Kurumsal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8954" y="5047360"/>
            <a:ext cx="60267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Değerlendirme  Süreci 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ve 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Yükseköğretim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Sisteminin</a:t>
            </a:r>
            <a:r>
              <a:rPr sz="20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2926" y="5321680"/>
            <a:ext cx="19627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Stratejisine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Katkısı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000" y="2203704"/>
            <a:ext cx="107965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latin typeface="Wingdings"/>
                <a:cs typeface="Wingdings"/>
              </a:rPr>
              <a:t></a:t>
            </a:r>
            <a:r>
              <a:rPr spc="-26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ehberlik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001" y="2574454"/>
            <a:ext cx="1709261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marR="3810" indent="-171450">
              <a:lnSpc>
                <a:spcPct val="150000"/>
              </a:lnSpc>
              <a:spcBef>
                <a:spcPts val="75"/>
              </a:spcBef>
            </a:pPr>
            <a:r>
              <a:rPr dirty="0">
                <a:latin typeface="Wingdings"/>
                <a:cs typeface="Wingdings"/>
              </a:rPr>
              <a:t></a:t>
            </a:r>
            <a:r>
              <a:rPr dirty="0">
                <a:latin typeface="Calibri"/>
                <a:cs typeface="Calibri"/>
              </a:rPr>
              <a:t>Başlangıç</a:t>
            </a:r>
            <a:r>
              <a:rPr spc="-86" dirty="0">
                <a:latin typeface="Calibri"/>
                <a:cs typeface="Calibri"/>
              </a:rPr>
              <a:t> </a:t>
            </a:r>
            <a:r>
              <a:rPr spc="-8" dirty="0">
                <a:latin typeface="Calibri"/>
                <a:cs typeface="Calibri"/>
              </a:rPr>
              <a:t>düzeyi  </a:t>
            </a:r>
            <a:r>
              <a:rPr spc="-4" dirty="0">
                <a:latin typeface="Calibri"/>
                <a:cs typeface="Calibri"/>
              </a:rPr>
              <a:t>değerlendirmesi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001" y="3629730"/>
            <a:ext cx="184451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8" dirty="0">
                <a:latin typeface="Wingdings"/>
                <a:cs typeface="Wingdings"/>
              </a:rPr>
              <a:t></a:t>
            </a:r>
            <a:r>
              <a:rPr spc="-8" dirty="0">
                <a:latin typeface="Calibri"/>
                <a:cs typeface="Calibri"/>
              </a:rPr>
              <a:t>Sürekli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iyileştirme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23894" y="1388744"/>
            <a:ext cx="4197191" cy="4143375"/>
          </a:xfrm>
          <a:custGeom>
            <a:avLst/>
            <a:gdLst/>
            <a:ahLst/>
            <a:cxnLst/>
            <a:rect l="l" t="t" r="r" b="b"/>
            <a:pathLst>
              <a:path w="5596255" h="5524500">
                <a:moveTo>
                  <a:pt x="3087121" y="5511800"/>
                </a:moveTo>
                <a:lnTo>
                  <a:pt x="2509006" y="5511800"/>
                </a:lnTo>
                <a:lnTo>
                  <a:pt x="2556635" y="5524500"/>
                </a:lnTo>
                <a:lnTo>
                  <a:pt x="3039492" y="5524500"/>
                </a:lnTo>
                <a:lnTo>
                  <a:pt x="3087121" y="5511800"/>
                </a:lnTo>
                <a:close/>
              </a:path>
              <a:path w="5596255" h="5524500">
                <a:moveTo>
                  <a:pt x="3181666" y="5499100"/>
                </a:moveTo>
                <a:lnTo>
                  <a:pt x="2414461" y="5499100"/>
                </a:lnTo>
                <a:lnTo>
                  <a:pt x="2461613" y="5511800"/>
                </a:lnTo>
                <a:lnTo>
                  <a:pt x="3134514" y="5511800"/>
                </a:lnTo>
                <a:lnTo>
                  <a:pt x="3181666" y="5499100"/>
                </a:lnTo>
                <a:close/>
              </a:path>
              <a:path w="5596255" h="5524500">
                <a:moveTo>
                  <a:pt x="3275218" y="5486400"/>
                </a:moveTo>
                <a:lnTo>
                  <a:pt x="2320909" y="5486400"/>
                </a:lnTo>
                <a:lnTo>
                  <a:pt x="2367558" y="5499100"/>
                </a:lnTo>
                <a:lnTo>
                  <a:pt x="3228569" y="5499100"/>
                </a:lnTo>
                <a:lnTo>
                  <a:pt x="3275218" y="5486400"/>
                </a:lnTo>
                <a:close/>
              </a:path>
              <a:path w="5596255" h="5524500">
                <a:moveTo>
                  <a:pt x="3459128" y="5448300"/>
                </a:moveTo>
                <a:lnTo>
                  <a:pt x="2136999" y="5448300"/>
                </a:lnTo>
                <a:lnTo>
                  <a:pt x="2274522" y="5486400"/>
                </a:lnTo>
                <a:lnTo>
                  <a:pt x="3321605" y="5486400"/>
                </a:lnTo>
                <a:lnTo>
                  <a:pt x="3459128" y="5448300"/>
                </a:lnTo>
                <a:close/>
              </a:path>
              <a:path w="5596255" h="5524500">
                <a:moveTo>
                  <a:pt x="3413566" y="63500"/>
                </a:moveTo>
                <a:lnTo>
                  <a:pt x="2182561" y="63500"/>
                </a:lnTo>
                <a:lnTo>
                  <a:pt x="1869927" y="152400"/>
                </a:lnTo>
                <a:lnTo>
                  <a:pt x="1826527" y="177800"/>
                </a:lnTo>
                <a:lnTo>
                  <a:pt x="1740740" y="203200"/>
                </a:lnTo>
                <a:lnTo>
                  <a:pt x="1698367" y="228600"/>
                </a:lnTo>
                <a:lnTo>
                  <a:pt x="1656350" y="241300"/>
                </a:lnTo>
                <a:lnTo>
                  <a:pt x="1614695" y="266700"/>
                </a:lnTo>
                <a:lnTo>
                  <a:pt x="1573410" y="279400"/>
                </a:lnTo>
                <a:lnTo>
                  <a:pt x="1532500" y="304800"/>
                </a:lnTo>
                <a:lnTo>
                  <a:pt x="1491973" y="317500"/>
                </a:lnTo>
                <a:lnTo>
                  <a:pt x="1412094" y="368300"/>
                </a:lnTo>
                <a:lnTo>
                  <a:pt x="1372756" y="381000"/>
                </a:lnTo>
                <a:lnTo>
                  <a:pt x="1295314" y="431800"/>
                </a:lnTo>
                <a:lnTo>
                  <a:pt x="1219564" y="482600"/>
                </a:lnTo>
                <a:lnTo>
                  <a:pt x="1145560" y="533400"/>
                </a:lnTo>
                <a:lnTo>
                  <a:pt x="1073355" y="584200"/>
                </a:lnTo>
                <a:lnTo>
                  <a:pt x="1037944" y="622300"/>
                </a:lnTo>
                <a:lnTo>
                  <a:pt x="1003003" y="647700"/>
                </a:lnTo>
                <a:lnTo>
                  <a:pt x="968539" y="673100"/>
                </a:lnTo>
                <a:lnTo>
                  <a:pt x="934559" y="698500"/>
                </a:lnTo>
                <a:lnTo>
                  <a:pt x="901068" y="736600"/>
                </a:lnTo>
                <a:lnTo>
                  <a:pt x="868075" y="762000"/>
                </a:lnTo>
                <a:lnTo>
                  <a:pt x="835585" y="800100"/>
                </a:lnTo>
                <a:lnTo>
                  <a:pt x="803605" y="825500"/>
                </a:lnTo>
                <a:lnTo>
                  <a:pt x="772142" y="863600"/>
                </a:lnTo>
                <a:lnTo>
                  <a:pt x="741203" y="889000"/>
                </a:lnTo>
                <a:lnTo>
                  <a:pt x="710795" y="927100"/>
                </a:lnTo>
                <a:lnTo>
                  <a:pt x="680924" y="952500"/>
                </a:lnTo>
                <a:lnTo>
                  <a:pt x="651597" y="990600"/>
                </a:lnTo>
                <a:lnTo>
                  <a:pt x="622820" y="1028700"/>
                </a:lnTo>
                <a:lnTo>
                  <a:pt x="594601" y="1066800"/>
                </a:lnTo>
                <a:lnTo>
                  <a:pt x="566946" y="1092200"/>
                </a:lnTo>
                <a:lnTo>
                  <a:pt x="539861" y="1130300"/>
                </a:lnTo>
                <a:lnTo>
                  <a:pt x="513354" y="1168400"/>
                </a:lnTo>
                <a:lnTo>
                  <a:pt x="487432" y="1206500"/>
                </a:lnTo>
                <a:lnTo>
                  <a:pt x="462100" y="1244600"/>
                </a:lnTo>
                <a:lnTo>
                  <a:pt x="437366" y="1282700"/>
                </a:lnTo>
                <a:lnTo>
                  <a:pt x="413237" y="1320800"/>
                </a:lnTo>
                <a:lnTo>
                  <a:pt x="389718" y="1358900"/>
                </a:lnTo>
                <a:lnTo>
                  <a:pt x="366817" y="1397000"/>
                </a:lnTo>
                <a:lnTo>
                  <a:pt x="344541" y="1435100"/>
                </a:lnTo>
                <a:lnTo>
                  <a:pt x="322896" y="1473200"/>
                </a:lnTo>
                <a:lnTo>
                  <a:pt x="301890" y="1511300"/>
                </a:lnTo>
                <a:lnTo>
                  <a:pt x="281527" y="1562100"/>
                </a:lnTo>
                <a:lnTo>
                  <a:pt x="261817" y="1600200"/>
                </a:lnTo>
                <a:lnTo>
                  <a:pt x="242764" y="1638300"/>
                </a:lnTo>
                <a:lnTo>
                  <a:pt x="224376" y="1676400"/>
                </a:lnTo>
                <a:lnTo>
                  <a:pt x="206660" y="1727200"/>
                </a:lnTo>
                <a:lnTo>
                  <a:pt x="189622" y="1765300"/>
                </a:lnTo>
                <a:lnTo>
                  <a:pt x="173270" y="1803400"/>
                </a:lnTo>
                <a:lnTo>
                  <a:pt x="157609" y="1854200"/>
                </a:lnTo>
                <a:lnTo>
                  <a:pt x="142646" y="1892300"/>
                </a:lnTo>
                <a:lnTo>
                  <a:pt x="128388" y="1930400"/>
                </a:lnTo>
                <a:lnTo>
                  <a:pt x="114843" y="1981200"/>
                </a:lnTo>
                <a:lnTo>
                  <a:pt x="102016" y="2019300"/>
                </a:lnTo>
                <a:lnTo>
                  <a:pt x="89914" y="2070100"/>
                </a:lnTo>
                <a:lnTo>
                  <a:pt x="78545" y="2108200"/>
                </a:lnTo>
                <a:lnTo>
                  <a:pt x="67914" y="2159000"/>
                </a:lnTo>
                <a:lnTo>
                  <a:pt x="58029" y="2209800"/>
                </a:lnTo>
                <a:lnTo>
                  <a:pt x="48896" y="2247900"/>
                </a:lnTo>
                <a:lnTo>
                  <a:pt x="40522" y="2298700"/>
                </a:lnTo>
                <a:lnTo>
                  <a:pt x="32913" y="2336800"/>
                </a:lnTo>
                <a:lnTo>
                  <a:pt x="26077" y="2387600"/>
                </a:lnTo>
                <a:lnTo>
                  <a:pt x="20020" y="2438400"/>
                </a:lnTo>
                <a:lnTo>
                  <a:pt x="14749" y="2476500"/>
                </a:lnTo>
                <a:lnTo>
                  <a:pt x="10270" y="2527300"/>
                </a:lnTo>
                <a:lnTo>
                  <a:pt x="6591" y="2578100"/>
                </a:lnTo>
                <a:lnTo>
                  <a:pt x="3717" y="2628900"/>
                </a:lnTo>
                <a:lnTo>
                  <a:pt x="1656" y="2667000"/>
                </a:lnTo>
                <a:lnTo>
                  <a:pt x="415" y="2717800"/>
                </a:lnTo>
                <a:lnTo>
                  <a:pt x="0" y="2768600"/>
                </a:lnTo>
                <a:lnTo>
                  <a:pt x="415" y="2819400"/>
                </a:lnTo>
                <a:lnTo>
                  <a:pt x="1656" y="2857500"/>
                </a:lnTo>
                <a:lnTo>
                  <a:pt x="3717" y="2908300"/>
                </a:lnTo>
                <a:lnTo>
                  <a:pt x="6591" y="2959100"/>
                </a:lnTo>
                <a:lnTo>
                  <a:pt x="10270" y="3009900"/>
                </a:lnTo>
                <a:lnTo>
                  <a:pt x="14749" y="3048000"/>
                </a:lnTo>
                <a:lnTo>
                  <a:pt x="20020" y="3098800"/>
                </a:lnTo>
                <a:lnTo>
                  <a:pt x="26077" y="3149600"/>
                </a:lnTo>
                <a:lnTo>
                  <a:pt x="32913" y="3187700"/>
                </a:lnTo>
                <a:lnTo>
                  <a:pt x="40522" y="3238500"/>
                </a:lnTo>
                <a:lnTo>
                  <a:pt x="48896" y="3289300"/>
                </a:lnTo>
                <a:lnTo>
                  <a:pt x="58029" y="3327400"/>
                </a:lnTo>
                <a:lnTo>
                  <a:pt x="67914" y="3378200"/>
                </a:lnTo>
                <a:lnTo>
                  <a:pt x="78545" y="3416300"/>
                </a:lnTo>
                <a:lnTo>
                  <a:pt x="89914" y="3467100"/>
                </a:lnTo>
                <a:lnTo>
                  <a:pt x="102016" y="3505200"/>
                </a:lnTo>
                <a:lnTo>
                  <a:pt x="114843" y="3556000"/>
                </a:lnTo>
                <a:lnTo>
                  <a:pt x="128388" y="3594100"/>
                </a:lnTo>
                <a:lnTo>
                  <a:pt x="142646" y="3644900"/>
                </a:lnTo>
                <a:lnTo>
                  <a:pt x="157609" y="3683000"/>
                </a:lnTo>
                <a:lnTo>
                  <a:pt x="173270" y="3721100"/>
                </a:lnTo>
                <a:lnTo>
                  <a:pt x="189622" y="3771900"/>
                </a:lnTo>
                <a:lnTo>
                  <a:pt x="206660" y="3810000"/>
                </a:lnTo>
                <a:lnTo>
                  <a:pt x="224376" y="3848100"/>
                </a:lnTo>
                <a:lnTo>
                  <a:pt x="242764" y="3898900"/>
                </a:lnTo>
                <a:lnTo>
                  <a:pt x="261817" y="3937000"/>
                </a:lnTo>
                <a:lnTo>
                  <a:pt x="281527" y="3975100"/>
                </a:lnTo>
                <a:lnTo>
                  <a:pt x="301890" y="4013200"/>
                </a:lnTo>
                <a:lnTo>
                  <a:pt x="322896" y="4051300"/>
                </a:lnTo>
                <a:lnTo>
                  <a:pt x="344541" y="4102100"/>
                </a:lnTo>
                <a:lnTo>
                  <a:pt x="366817" y="4140200"/>
                </a:lnTo>
                <a:lnTo>
                  <a:pt x="389718" y="4178300"/>
                </a:lnTo>
                <a:lnTo>
                  <a:pt x="413237" y="4216400"/>
                </a:lnTo>
                <a:lnTo>
                  <a:pt x="437366" y="4254500"/>
                </a:lnTo>
                <a:lnTo>
                  <a:pt x="462100" y="4292600"/>
                </a:lnTo>
                <a:lnTo>
                  <a:pt x="487432" y="4330700"/>
                </a:lnTo>
                <a:lnTo>
                  <a:pt x="513354" y="4368800"/>
                </a:lnTo>
                <a:lnTo>
                  <a:pt x="539861" y="4394200"/>
                </a:lnTo>
                <a:lnTo>
                  <a:pt x="566946" y="4432300"/>
                </a:lnTo>
                <a:lnTo>
                  <a:pt x="594601" y="4470400"/>
                </a:lnTo>
                <a:lnTo>
                  <a:pt x="622820" y="4508500"/>
                </a:lnTo>
                <a:lnTo>
                  <a:pt x="651597" y="4533900"/>
                </a:lnTo>
                <a:lnTo>
                  <a:pt x="680924" y="4572000"/>
                </a:lnTo>
                <a:lnTo>
                  <a:pt x="710795" y="4610100"/>
                </a:lnTo>
                <a:lnTo>
                  <a:pt x="741203" y="4635500"/>
                </a:lnTo>
                <a:lnTo>
                  <a:pt x="772142" y="4673600"/>
                </a:lnTo>
                <a:lnTo>
                  <a:pt x="803605" y="4699000"/>
                </a:lnTo>
                <a:lnTo>
                  <a:pt x="835585" y="4737100"/>
                </a:lnTo>
                <a:lnTo>
                  <a:pt x="868075" y="4762500"/>
                </a:lnTo>
                <a:lnTo>
                  <a:pt x="901068" y="4800600"/>
                </a:lnTo>
                <a:lnTo>
                  <a:pt x="934559" y="4826000"/>
                </a:lnTo>
                <a:lnTo>
                  <a:pt x="968539" y="4864100"/>
                </a:lnTo>
                <a:lnTo>
                  <a:pt x="1003003" y="4889500"/>
                </a:lnTo>
                <a:lnTo>
                  <a:pt x="1073355" y="4940300"/>
                </a:lnTo>
                <a:lnTo>
                  <a:pt x="1145560" y="4991100"/>
                </a:lnTo>
                <a:lnTo>
                  <a:pt x="1182340" y="5029200"/>
                </a:lnTo>
                <a:lnTo>
                  <a:pt x="1257224" y="5080000"/>
                </a:lnTo>
                <a:lnTo>
                  <a:pt x="1295314" y="5092700"/>
                </a:lnTo>
                <a:lnTo>
                  <a:pt x="1372756" y="5143500"/>
                </a:lnTo>
                <a:lnTo>
                  <a:pt x="1451836" y="5194300"/>
                </a:lnTo>
                <a:lnTo>
                  <a:pt x="1491973" y="5207000"/>
                </a:lnTo>
                <a:lnTo>
                  <a:pt x="1573410" y="5257800"/>
                </a:lnTo>
                <a:lnTo>
                  <a:pt x="1614695" y="5270500"/>
                </a:lnTo>
                <a:lnTo>
                  <a:pt x="1656350" y="5295900"/>
                </a:lnTo>
                <a:lnTo>
                  <a:pt x="1740740" y="5321300"/>
                </a:lnTo>
                <a:lnTo>
                  <a:pt x="1783462" y="5346700"/>
                </a:lnTo>
                <a:lnTo>
                  <a:pt x="1913656" y="5384800"/>
                </a:lnTo>
                <a:lnTo>
                  <a:pt x="1957707" y="5410200"/>
                </a:lnTo>
                <a:lnTo>
                  <a:pt x="2091726" y="5448300"/>
                </a:lnTo>
                <a:lnTo>
                  <a:pt x="3504401" y="5448300"/>
                </a:lnTo>
                <a:lnTo>
                  <a:pt x="3638420" y="5410200"/>
                </a:lnTo>
                <a:lnTo>
                  <a:pt x="3682471" y="5384800"/>
                </a:lnTo>
                <a:lnTo>
                  <a:pt x="3812665" y="5346700"/>
                </a:lnTo>
                <a:lnTo>
                  <a:pt x="3855387" y="5321300"/>
                </a:lnTo>
                <a:lnTo>
                  <a:pt x="3939777" y="5295900"/>
                </a:lnTo>
                <a:lnTo>
                  <a:pt x="3981432" y="5270500"/>
                </a:lnTo>
                <a:lnTo>
                  <a:pt x="4022717" y="5257800"/>
                </a:lnTo>
                <a:lnTo>
                  <a:pt x="4104154" y="5207000"/>
                </a:lnTo>
                <a:lnTo>
                  <a:pt x="4144291" y="5194300"/>
                </a:lnTo>
                <a:lnTo>
                  <a:pt x="4223371" y="5143500"/>
                </a:lnTo>
                <a:lnTo>
                  <a:pt x="4300813" y="5092700"/>
                </a:lnTo>
                <a:lnTo>
                  <a:pt x="4338903" y="5080000"/>
                </a:lnTo>
                <a:lnTo>
                  <a:pt x="4413787" y="5029200"/>
                </a:lnTo>
                <a:lnTo>
                  <a:pt x="4450567" y="5003800"/>
                </a:lnTo>
                <a:lnTo>
                  <a:pt x="4486898" y="4965700"/>
                </a:lnTo>
                <a:lnTo>
                  <a:pt x="4558183" y="4914900"/>
                </a:lnTo>
                <a:lnTo>
                  <a:pt x="4593124" y="4889500"/>
                </a:lnTo>
                <a:lnTo>
                  <a:pt x="4627588" y="4864100"/>
                </a:lnTo>
                <a:lnTo>
                  <a:pt x="4661568" y="4826000"/>
                </a:lnTo>
                <a:lnTo>
                  <a:pt x="4695059" y="4800600"/>
                </a:lnTo>
                <a:lnTo>
                  <a:pt x="4728052" y="4762500"/>
                </a:lnTo>
                <a:lnTo>
                  <a:pt x="4760542" y="4737100"/>
                </a:lnTo>
                <a:lnTo>
                  <a:pt x="4792522" y="4699000"/>
                </a:lnTo>
                <a:lnTo>
                  <a:pt x="4823985" y="4673600"/>
                </a:lnTo>
                <a:lnTo>
                  <a:pt x="4854924" y="4635500"/>
                </a:lnTo>
                <a:lnTo>
                  <a:pt x="4885332" y="4610100"/>
                </a:lnTo>
                <a:lnTo>
                  <a:pt x="4915203" y="4572000"/>
                </a:lnTo>
                <a:lnTo>
                  <a:pt x="4944530" y="4533900"/>
                </a:lnTo>
                <a:lnTo>
                  <a:pt x="4973307" y="4508500"/>
                </a:lnTo>
                <a:lnTo>
                  <a:pt x="5001526" y="4470400"/>
                </a:lnTo>
                <a:lnTo>
                  <a:pt x="5029181" y="4432300"/>
                </a:lnTo>
                <a:lnTo>
                  <a:pt x="5056266" y="4394200"/>
                </a:lnTo>
                <a:lnTo>
                  <a:pt x="5082773" y="4368800"/>
                </a:lnTo>
                <a:lnTo>
                  <a:pt x="5108695" y="4330700"/>
                </a:lnTo>
                <a:lnTo>
                  <a:pt x="5134027" y="4292600"/>
                </a:lnTo>
                <a:lnTo>
                  <a:pt x="5158761" y="4254500"/>
                </a:lnTo>
                <a:lnTo>
                  <a:pt x="5182890" y="4216400"/>
                </a:lnTo>
                <a:lnTo>
                  <a:pt x="5206409" y="4178300"/>
                </a:lnTo>
                <a:lnTo>
                  <a:pt x="5229310" y="4140200"/>
                </a:lnTo>
                <a:lnTo>
                  <a:pt x="5251586" y="4102100"/>
                </a:lnTo>
                <a:lnTo>
                  <a:pt x="5273231" y="4051300"/>
                </a:lnTo>
                <a:lnTo>
                  <a:pt x="5294237" y="4013200"/>
                </a:lnTo>
                <a:lnTo>
                  <a:pt x="5314600" y="3975100"/>
                </a:lnTo>
                <a:lnTo>
                  <a:pt x="5334310" y="3937000"/>
                </a:lnTo>
                <a:lnTo>
                  <a:pt x="5353363" y="3898900"/>
                </a:lnTo>
                <a:lnTo>
                  <a:pt x="5371751" y="3848100"/>
                </a:lnTo>
                <a:lnTo>
                  <a:pt x="5389467" y="3810000"/>
                </a:lnTo>
                <a:lnTo>
                  <a:pt x="5406505" y="3771900"/>
                </a:lnTo>
                <a:lnTo>
                  <a:pt x="5422857" y="3721100"/>
                </a:lnTo>
                <a:lnTo>
                  <a:pt x="5438518" y="3683000"/>
                </a:lnTo>
                <a:lnTo>
                  <a:pt x="5453481" y="3644900"/>
                </a:lnTo>
                <a:lnTo>
                  <a:pt x="5467739" y="3594100"/>
                </a:lnTo>
                <a:lnTo>
                  <a:pt x="5481284" y="3556000"/>
                </a:lnTo>
                <a:lnTo>
                  <a:pt x="5494111" y="3505200"/>
                </a:lnTo>
                <a:lnTo>
                  <a:pt x="5506213" y="3467100"/>
                </a:lnTo>
                <a:lnTo>
                  <a:pt x="5517582" y="3416300"/>
                </a:lnTo>
                <a:lnTo>
                  <a:pt x="5528213" y="3378200"/>
                </a:lnTo>
                <a:lnTo>
                  <a:pt x="5538098" y="3327400"/>
                </a:lnTo>
                <a:lnTo>
                  <a:pt x="5547231" y="3289300"/>
                </a:lnTo>
                <a:lnTo>
                  <a:pt x="5555605" y="3238500"/>
                </a:lnTo>
                <a:lnTo>
                  <a:pt x="5563214" y="3187700"/>
                </a:lnTo>
                <a:lnTo>
                  <a:pt x="5570050" y="3149600"/>
                </a:lnTo>
                <a:lnTo>
                  <a:pt x="5576107" y="3098800"/>
                </a:lnTo>
                <a:lnTo>
                  <a:pt x="5581378" y="3048000"/>
                </a:lnTo>
                <a:lnTo>
                  <a:pt x="5585857" y="3009900"/>
                </a:lnTo>
                <a:lnTo>
                  <a:pt x="5589536" y="2959100"/>
                </a:lnTo>
                <a:lnTo>
                  <a:pt x="5592410" y="2908300"/>
                </a:lnTo>
                <a:lnTo>
                  <a:pt x="5594471" y="2857500"/>
                </a:lnTo>
                <a:lnTo>
                  <a:pt x="5595712" y="2819400"/>
                </a:lnTo>
                <a:lnTo>
                  <a:pt x="5596128" y="2768600"/>
                </a:lnTo>
                <a:lnTo>
                  <a:pt x="5595712" y="2717800"/>
                </a:lnTo>
                <a:lnTo>
                  <a:pt x="5594471" y="2667000"/>
                </a:lnTo>
                <a:lnTo>
                  <a:pt x="5592410" y="2628900"/>
                </a:lnTo>
                <a:lnTo>
                  <a:pt x="5589536" y="2578100"/>
                </a:lnTo>
                <a:lnTo>
                  <a:pt x="5585857" y="2527300"/>
                </a:lnTo>
                <a:lnTo>
                  <a:pt x="5581378" y="2476500"/>
                </a:lnTo>
                <a:lnTo>
                  <a:pt x="5576107" y="2438400"/>
                </a:lnTo>
                <a:lnTo>
                  <a:pt x="5570050" y="2387600"/>
                </a:lnTo>
                <a:lnTo>
                  <a:pt x="5563214" y="2336800"/>
                </a:lnTo>
                <a:lnTo>
                  <a:pt x="5555605" y="2298700"/>
                </a:lnTo>
                <a:lnTo>
                  <a:pt x="5547231" y="2247900"/>
                </a:lnTo>
                <a:lnTo>
                  <a:pt x="5538098" y="2209800"/>
                </a:lnTo>
                <a:lnTo>
                  <a:pt x="5528213" y="2159000"/>
                </a:lnTo>
                <a:lnTo>
                  <a:pt x="5517582" y="2108200"/>
                </a:lnTo>
                <a:lnTo>
                  <a:pt x="5506213" y="2070100"/>
                </a:lnTo>
                <a:lnTo>
                  <a:pt x="5494111" y="2019300"/>
                </a:lnTo>
                <a:lnTo>
                  <a:pt x="5481284" y="1981200"/>
                </a:lnTo>
                <a:lnTo>
                  <a:pt x="5467739" y="1930400"/>
                </a:lnTo>
                <a:lnTo>
                  <a:pt x="5453481" y="1892300"/>
                </a:lnTo>
                <a:lnTo>
                  <a:pt x="5438518" y="1854200"/>
                </a:lnTo>
                <a:lnTo>
                  <a:pt x="5422857" y="1803400"/>
                </a:lnTo>
                <a:lnTo>
                  <a:pt x="5406505" y="1765300"/>
                </a:lnTo>
                <a:lnTo>
                  <a:pt x="5389467" y="1727200"/>
                </a:lnTo>
                <a:lnTo>
                  <a:pt x="5371751" y="1676400"/>
                </a:lnTo>
                <a:lnTo>
                  <a:pt x="5353363" y="1638300"/>
                </a:lnTo>
                <a:lnTo>
                  <a:pt x="5334310" y="1600200"/>
                </a:lnTo>
                <a:lnTo>
                  <a:pt x="5314600" y="1562100"/>
                </a:lnTo>
                <a:lnTo>
                  <a:pt x="5294237" y="1511300"/>
                </a:lnTo>
                <a:lnTo>
                  <a:pt x="5273231" y="1473200"/>
                </a:lnTo>
                <a:lnTo>
                  <a:pt x="5251586" y="1435100"/>
                </a:lnTo>
                <a:lnTo>
                  <a:pt x="5229310" y="1397000"/>
                </a:lnTo>
                <a:lnTo>
                  <a:pt x="5206409" y="1358900"/>
                </a:lnTo>
                <a:lnTo>
                  <a:pt x="5182890" y="1320800"/>
                </a:lnTo>
                <a:lnTo>
                  <a:pt x="5158761" y="1282700"/>
                </a:lnTo>
                <a:lnTo>
                  <a:pt x="5134027" y="1244600"/>
                </a:lnTo>
                <a:lnTo>
                  <a:pt x="5108695" y="1206500"/>
                </a:lnTo>
                <a:lnTo>
                  <a:pt x="5082773" y="1168400"/>
                </a:lnTo>
                <a:lnTo>
                  <a:pt x="5056266" y="1130300"/>
                </a:lnTo>
                <a:lnTo>
                  <a:pt x="5029181" y="1092200"/>
                </a:lnTo>
                <a:lnTo>
                  <a:pt x="5001526" y="1066800"/>
                </a:lnTo>
                <a:lnTo>
                  <a:pt x="4973307" y="1028700"/>
                </a:lnTo>
                <a:lnTo>
                  <a:pt x="4944530" y="990600"/>
                </a:lnTo>
                <a:lnTo>
                  <a:pt x="4915203" y="952500"/>
                </a:lnTo>
                <a:lnTo>
                  <a:pt x="4885332" y="927100"/>
                </a:lnTo>
                <a:lnTo>
                  <a:pt x="4854924" y="889000"/>
                </a:lnTo>
                <a:lnTo>
                  <a:pt x="4823985" y="863600"/>
                </a:lnTo>
                <a:lnTo>
                  <a:pt x="4792522" y="825500"/>
                </a:lnTo>
                <a:lnTo>
                  <a:pt x="4760542" y="800100"/>
                </a:lnTo>
                <a:lnTo>
                  <a:pt x="4728052" y="762000"/>
                </a:lnTo>
                <a:lnTo>
                  <a:pt x="4695059" y="736600"/>
                </a:lnTo>
                <a:lnTo>
                  <a:pt x="4661568" y="698500"/>
                </a:lnTo>
                <a:lnTo>
                  <a:pt x="4627588" y="673100"/>
                </a:lnTo>
                <a:lnTo>
                  <a:pt x="4593124" y="647700"/>
                </a:lnTo>
                <a:lnTo>
                  <a:pt x="4558183" y="622300"/>
                </a:lnTo>
                <a:lnTo>
                  <a:pt x="4522772" y="584200"/>
                </a:lnTo>
                <a:lnTo>
                  <a:pt x="4450567" y="533400"/>
                </a:lnTo>
                <a:lnTo>
                  <a:pt x="4376563" y="482600"/>
                </a:lnTo>
                <a:lnTo>
                  <a:pt x="4300813" y="431800"/>
                </a:lnTo>
                <a:lnTo>
                  <a:pt x="4223371" y="381000"/>
                </a:lnTo>
                <a:lnTo>
                  <a:pt x="4184033" y="368300"/>
                </a:lnTo>
                <a:lnTo>
                  <a:pt x="4104154" y="317500"/>
                </a:lnTo>
                <a:lnTo>
                  <a:pt x="4063627" y="304800"/>
                </a:lnTo>
                <a:lnTo>
                  <a:pt x="4022717" y="279400"/>
                </a:lnTo>
                <a:lnTo>
                  <a:pt x="3981432" y="266700"/>
                </a:lnTo>
                <a:lnTo>
                  <a:pt x="3939777" y="241300"/>
                </a:lnTo>
                <a:lnTo>
                  <a:pt x="3897760" y="228600"/>
                </a:lnTo>
                <a:lnTo>
                  <a:pt x="3855387" y="203200"/>
                </a:lnTo>
                <a:lnTo>
                  <a:pt x="3769600" y="177800"/>
                </a:lnTo>
                <a:lnTo>
                  <a:pt x="3726200" y="152400"/>
                </a:lnTo>
                <a:lnTo>
                  <a:pt x="3413566" y="63500"/>
                </a:lnTo>
                <a:close/>
              </a:path>
              <a:path w="5596255" h="5524500">
                <a:moveTo>
                  <a:pt x="3275218" y="38100"/>
                </a:moveTo>
                <a:lnTo>
                  <a:pt x="2320909" y="38100"/>
                </a:lnTo>
                <a:lnTo>
                  <a:pt x="2228404" y="63500"/>
                </a:lnTo>
                <a:lnTo>
                  <a:pt x="3367723" y="63500"/>
                </a:lnTo>
                <a:lnTo>
                  <a:pt x="3275218" y="38100"/>
                </a:lnTo>
                <a:close/>
              </a:path>
              <a:path w="5596255" h="5524500">
                <a:moveTo>
                  <a:pt x="3181666" y="25400"/>
                </a:moveTo>
                <a:lnTo>
                  <a:pt x="2414461" y="25400"/>
                </a:lnTo>
                <a:lnTo>
                  <a:pt x="2367558" y="38100"/>
                </a:lnTo>
                <a:lnTo>
                  <a:pt x="3228569" y="38100"/>
                </a:lnTo>
                <a:lnTo>
                  <a:pt x="3181666" y="25400"/>
                </a:lnTo>
                <a:close/>
              </a:path>
              <a:path w="5596255" h="5524500">
                <a:moveTo>
                  <a:pt x="3087121" y="12700"/>
                </a:moveTo>
                <a:lnTo>
                  <a:pt x="2509006" y="12700"/>
                </a:lnTo>
                <a:lnTo>
                  <a:pt x="2461613" y="25400"/>
                </a:lnTo>
                <a:lnTo>
                  <a:pt x="3134514" y="25400"/>
                </a:lnTo>
                <a:lnTo>
                  <a:pt x="3087121" y="12700"/>
                </a:lnTo>
                <a:close/>
              </a:path>
              <a:path w="5596255" h="5524500">
                <a:moveTo>
                  <a:pt x="2943558" y="0"/>
                </a:moveTo>
                <a:lnTo>
                  <a:pt x="2652569" y="0"/>
                </a:lnTo>
                <a:lnTo>
                  <a:pt x="2604491" y="12700"/>
                </a:lnTo>
                <a:lnTo>
                  <a:pt x="2991636" y="12700"/>
                </a:lnTo>
                <a:lnTo>
                  <a:pt x="294355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723894" y="1385315"/>
            <a:ext cx="4197191" cy="4147185"/>
          </a:xfrm>
          <a:custGeom>
            <a:avLst/>
            <a:gdLst/>
            <a:ahLst/>
            <a:cxnLst/>
            <a:rect l="l" t="t" r="r" b="b"/>
            <a:pathLst>
              <a:path w="5596255" h="5529580">
                <a:moveTo>
                  <a:pt x="0" y="2764536"/>
                </a:moveTo>
                <a:lnTo>
                  <a:pt x="415" y="2716418"/>
                </a:lnTo>
                <a:lnTo>
                  <a:pt x="1656" y="2668500"/>
                </a:lnTo>
                <a:lnTo>
                  <a:pt x="3717" y="2620786"/>
                </a:lnTo>
                <a:lnTo>
                  <a:pt x="6591" y="2573285"/>
                </a:lnTo>
                <a:lnTo>
                  <a:pt x="10270" y="2526003"/>
                </a:lnTo>
                <a:lnTo>
                  <a:pt x="14749" y="2478946"/>
                </a:lnTo>
                <a:lnTo>
                  <a:pt x="20020" y="2432121"/>
                </a:lnTo>
                <a:lnTo>
                  <a:pt x="26077" y="2385535"/>
                </a:lnTo>
                <a:lnTo>
                  <a:pt x="32913" y="2339194"/>
                </a:lnTo>
                <a:lnTo>
                  <a:pt x="40522" y="2293105"/>
                </a:lnTo>
                <a:lnTo>
                  <a:pt x="48896" y="2247274"/>
                </a:lnTo>
                <a:lnTo>
                  <a:pt x="58029" y="2201709"/>
                </a:lnTo>
                <a:lnTo>
                  <a:pt x="67914" y="2156416"/>
                </a:lnTo>
                <a:lnTo>
                  <a:pt x="78545" y="2111401"/>
                </a:lnTo>
                <a:lnTo>
                  <a:pt x="89914" y="2066671"/>
                </a:lnTo>
                <a:lnTo>
                  <a:pt x="102016" y="2022232"/>
                </a:lnTo>
                <a:lnTo>
                  <a:pt x="114843" y="1978093"/>
                </a:lnTo>
                <a:lnTo>
                  <a:pt x="128388" y="1934258"/>
                </a:lnTo>
                <a:lnTo>
                  <a:pt x="142646" y="1890735"/>
                </a:lnTo>
                <a:lnTo>
                  <a:pt x="157609" y="1847530"/>
                </a:lnTo>
                <a:lnTo>
                  <a:pt x="173270" y="1804650"/>
                </a:lnTo>
                <a:lnTo>
                  <a:pt x="189622" y="1762102"/>
                </a:lnTo>
                <a:lnTo>
                  <a:pt x="206660" y="1719892"/>
                </a:lnTo>
                <a:lnTo>
                  <a:pt x="224376" y="1678027"/>
                </a:lnTo>
                <a:lnTo>
                  <a:pt x="242764" y="1636513"/>
                </a:lnTo>
                <a:lnTo>
                  <a:pt x="261817" y="1595358"/>
                </a:lnTo>
                <a:lnTo>
                  <a:pt x="281527" y="1554567"/>
                </a:lnTo>
                <a:lnTo>
                  <a:pt x="301890" y="1514148"/>
                </a:lnTo>
                <a:lnTo>
                  <a:pt x="322896" y="1474107"/>
                </a:lnTo>
                <a:lnTo>
                  <a:pt x="344541" y="1434450"/>
                </a:lnTo>
                <a:lnTo>
                  <a:pt x="366817" y="1395185"/>
                </a:lnTo>
                <a:lnTo>
                  <a:pt x="389718" y="1356318"/>
                </a:lnTo>
                <a:lnTo>
                  <a:pt x="413237" y="1317855"/>
                </a:lnTo>
                <a:lnTo>
                  <a:pt x="437366" y="1279804"/>
                </a:lnTo>
                <a:lnTo>
                  <a:pt x="462100" y="1242170"/>
                </a:lnTo>
                <a:lnTo>
                  <a:pt x="487432" y="1204961"/>
                </a:lnTo>
                <a:lnTo>
                  <a:pt x="513354" y="1168184"/>
                </a:lnTo>
                <a:lnTo>
                  <a:pt x="539861" y="1131844"/>
                </a:lnTo>
                <a:lnTo>
                  <a:pt x="566946" y="1095948"/>
                </a:lnTo>
                <a:lnTo>
                  <a:pt x="594601" y="1060504"/>
                </a:lnTo>
                <a:lnTo>
                  <a:pt x="622820" y="1025517"/>
                </a:lnTo>
                <a:lnTo>
                  <a:pt x="651597" y="990995"/>
                </a:lnTo>
                <a:lnTo>
                  <a:pt x="680924" y="956944"/>
                </a:lnTo>
                <a:lnTo>
                  <a:pt x="710795" y="923370"/>
                </a:lnTo>
                <a:lnTo>
                  <a:pt x="741203" y="890281"/>
                </a:lnTo>
                <a:lnTo>
                  <a:pt x="772142" y="857682"/>
                </a:lnTo>
                <a:lnTo>
                  <a:pt x="803605" y="825582"/>
                </a:lnTo>
                <a:lnTo>
                  <a:pt x="835585" y="793985"/>
                </a:lnTo>
                <a:lnTo>
                  <a:pt x="868075" y="762899"/>
                </a:lnTo>
                <a:lnTo>
                  <a:pt x="901068" y="732331"/>
                </a:lnTo>
                <a:lnTo>
                  <a:pt x="934559" y="702287"/>
                </a:lnTo>
                <a:lnTo>
                  <a:pt x="968539" y="672773"/>
                </a:lnTo>
                <a:lnTo>
                  <a:pt x="1003003" y="643797"/>
                </a:lnTo>
                <a:lnTo>
                  <a:pt x="1037944" y="615365"/>
                </a:lnTo>
                <a:lnTo>
                  <a:pt x="1073355" y="587484"/>
                </a:lnTo>
                <a:lnTo>
                  <a:pt x="1109229" y="560160"/>
                </a:lnTo>
                <a:lnTo>
                  <a:pt x="1145560" y="533400"/>
                </a:lnTo>
                <a:lnTo>
                  <a:pt x="1182340" y="507210"/>
                </a:lnTo>
                <a:lnTo>
                  <a:pt x="1219564" y="481598"/>
                </a:lnTo>
                <a:lnTo>
                  <a:pt x="1257224" y="456569"/>
                </a:lnTo>
                <a:lnTo>
                  <a:pt x="1295314" y="432131"/>
                </a:lnTo>
                <a:lnTo>
                  <a:pt x="1333827" y="408291"/>
                </a:lnTo>
                <a:lnTo>
                  <a:pt x="1372756" y="385054"/>
                </a:lnTo>
                <a:lnTo>
                  <a:pt x="1412094" y="362427"/>
                </a:lnTo>
                <a:lnTo>
                  <a:pt x="1451836" y="340418"/>
                </a:lnTo>
                <a:lnTo>
                  <a:pt x="1491973" y="319032"/>
                </a:lnTo>
                <a:lnTo>
                  <a:pt x="1532500" y="298277"/>
                </a:lnTo>
                <a:lnTo>
                  <a:pt x="1573410" y="278158"/>
                </a:lnTo>
                <a:lnTo>
                  <a:pt x="1614695" y="258684"/>
                </a:lnTo>
                <a:lnTo>
                  <a:pt x="1656350" y="239859"/>
                </a:lnTo>
                <a:lnTo>
                  <a:pt x="1698367" y="221691"/>
                </a:lnTo>
                <a:lnTo>
                  <a:pt x="1740740" y="204187"/>
                </a:lnTo>
                <a:lnTo>
                  <a:pt x="1783462" y="187353"/>
                </a:lnTo>
                <a:lnTo>
                  <a:pt x="1826527" y="171196"/>
                </a:lnTo>
                <a:lnTo>
                  <a:pt x="1869927" y="155723"/>
                </a:lnTo>
                <a:lnTo>
                  <a:pt x="1913656" y="140939"/>
                </a:lnTo>
                <a:lnTo>
                  <a:pt x="1957707" y="126852"/>
                </a:lnTo>
                <a:lnTo>
                  <a:pt x="2002074" y="113469"/>
                </a:lnTo>
                <a:lnTo>
                  <a:pt x="2046749" y="100795"/>
                </a:lnTo>
                <a:lnTo>
                  <a:pt x="2091726" y="88839"/>
                </a:lnTo>
                <a:lnTo>
                  <a:pt x="2136999" y="77605"/>
                </a:lnTo>
                <a:lnTo>
                  <a:pt x="2182561" y="67101"/>
                </a:lnTo>
                <a:lnTo>
                  <a:pt x="2228404" y="57334"/>
                </a:lnTo>
                <a:lnTo>
                  <a:pt x="2274522" y="48311"/>
                </a:lnTo>
                <a:lnTo>
                  <a:pt x="2320909" y="40037"/>
                </a:lnTo>
                <a:lnTo>
                  <a:pt x="2367558" y="32519"/>
                </a:lnTo>
                <a:lnTo>
                  <a:pt x="2414461" y="25765"/>
                </a:lnTo>
                <a:lnTo>
                  <a:pt x="2461613" y="19780"/>
                </a:lnTo>
                <a:lnTo>
                  <a:pt x="2509006" y="14572"/>
                </a:lnTo>
                <a:lnTo>
                  <a:pt x="2556635" y="10147"/>
                </a:lnTo>
                <a:lnTo>
                  <a:pt x="2604491" y="6512"/>
                </a:lnTo>
                <a:lnTo>
                  <a:pt x="2652569" y="3673"/>
                </a:lnTo>
                <a:lnTo>
                  <a:pt x="2700861" y="1636"/>
                </a:lnTo>
                <a:lnTo>
                  <a:pt x="2749362" y="410"/>
                </a:lnTo>
                <a:lnTo>
                  <a:pt x="2798064" y="0"/>
                </a:lnTo>
                <a:lnTo>
                  <a:pt x="2846765" y="410"/>
                </a:lnTo>
                <a:lnTo>
                  <a:pt x="2895266" y="1636"/>
                </a:lnTo>
                <a:lnTo>
                  <a:pt x="2943558" y="3673"/>
                </a:lnTo>
                <a:lnTo>
                  <a:pt x="2991636" y="6512"/>
                </a:lnTo>
                <a:lnTo>
                  <a:pt x="3039492" y="10147"/>
                </a:lnTo>
                <a:lnTo>
                  <a:pt x="3087121" y="14572"/>
                </a:lnTo>
                <a:lnTo>
                  <a:pt x="3134514" y="19780"/>
                </a:lnTo>
                <a:lnTo>
                  <a:pt x="3181666" y="25765"/>
                </a:lnTo>
                <a:lnTo>
                  <a:pt x="3228569" y="32519"/>
                </a:lnTo>
                <a:lnTo>
                  <a:pt x="3275218" y="40037"/>
                </a:lnTo>
                <a:lnTo>
                  <a:pt x="3321605" y="48311"/>
                </a:lnTo>
                <a:lnTo>
                  <a:pt x="3367723" y="57334"/>
                </a:lnTo>
                <a:lnTo>
                  <a:pt x="3413566" y="67101"/>
                </a:lnTo>
                <a:lnTo>
                  <a:pt x="3459128" y="77605"/>
                </a:lnTo>
                <a:lnTo>
                  <a:pt x="3504401" y="88839"/>
                </a:lnTo>
                <a:lnTo>
                  <a:pt x="3549378" y="100795"/>
                </a:lnTo>
                <a:lnTo>
                  <a:pt x="3594053" y="113469"/>
                </a:lnTo>
                <a:lnTo>
                  <a:pt x="3638420" y="126852"/>
                </a:lnTo>
                <a:lnTo>
                  <a:pt x="3682471" y="140939"/>
                </a:lnTo>
                <a:lnTo>
                  <a:pt x="3726200" y="155723"/>
                </a:lnTo>
                <a:lnTo>
                  <a:pt x="3769600" y="171196"/>
                </a:lnTo>
                <a:lnTo>
                  <a:pt x="3812665" y="187353"/>
                </a:lnTo>
                <a:lnTo>
                  <a:pt x="3855387" y="204187"/>
                </a:lnTo>
                <a:lnTo>
                  <a:pt x="3897760" y="221691"/>
                </a:lnTo>
                <a:lnTo>
                  <a:pt x="3939777" y="239859"/>
                </a:lnTo>
                <a:lnTo>
                  <a:pt x="3981432" y="258684"/>
                </a:lnTo>
                <a:lnTo>
                  <a:pt x="4022717" y="278158"/>
                </a:lnTo>
                <a:lnTo>
                  <a:pt x="4063627" y="298277"/>
                </a:lnTo>
                <a:lnTo>
                  <a:pt x="4104154" y="319032"/>
                </a:lnTo>
                <a:lnTo>
                  <a:pt x="4144291" y="340418"/>
                </a:lnTo>
                <a:lnTo>
                  <a:pt x="4184033" y="362427"/>
                </a:lnTo>
                <a:lnTo>
                  <a:pt x="4223371" y="385054"/>
                </a:lnTo>
                <a:lnTo>
                  <a:pt x="4262300" y="408291"/>
                </a:lnTo>
                <a:lnTo>
                  <a:pt x="4300813" y="432131"/>
                </a:lnTo>
                <a:lnTo>
                  <a:pt x="4338903" y="456569"/>
                </a:lnTo>
                <a:lnTo>
                  <a:pt x="4376563" y="481598"/>
                </a:lnTo>
                <a:lnTo>
                  <a:pt x="4413787" y="507210"/>
                </a:lnTo>
                <a:lnTo>
                  <a:pt x="4450567" y="533400"/>
                </a:lnTo>
                <a:lnTo>
                  <a:pt x="4486898" y="560160"/>
                </a:lnTo>
                <a:lnTo>
                  <a:pt x="4522772" y="587484"/>
                </a:lnTo>
                <a:lnTo>
                  <a:pt x="4558183" y="615365"/>
                </a:lnTo>
                <a:lnTo>
                  <a:pt x="4593124" y="643797"/>
                </a:lnTo>
                <a:lnTo>
                  <a:pt x="4627588" y="672773"/>
                </a:lnTo>
                <a:lnTo>
                  <a:pt x="4661568" y="702287"/>
                </a:lnTo>
                <a:lnTo>
                  <a:pt x="4695059" y="732331"/>
                </a:lnTo>
                <a:lnTo>
                  <a:pt x="4728052" y="762899"/>
                </a:lnTo>
                <a:lnTo>
                  <a:pt x="4760542" y="793985"/>
                </a:lnTo>
                <a:lnTo>
                  <a:pt x="4792522" y="825582"/>
                </a:lnTo>
                <a:lnTo>
                  <a:pt x="4823985" y="857682"/>
                </a:lnTo>
                <a:lnTo>
                  <a:pt x="4854924" y="890281"/>
                </a:lnTo>
                <a:lnTo>
                  <a:pt x="4885332" y="923370"/>
                </a:lnTo>
                <a:lnTo>
                  <a:pt x="4915203" y="956944"/>
                </a:lnTo>
                <a:lnTo>
                  <a:pt x="4944530" y="990995"/>
                </a:lnTo>
                <a:lnTo>
                  <a:pt x="4973307" y="1025517"/>
                </a:lnTo>
                <a:lnTo>
                  <a:pt x="5001526" y="1060504"/>
                </a:lnTo>
                <a:lnTo>
                  <a:pt x="5029181" y="1095948"/>
                </a:lnTo>
                <a:lnTo>
                  <a:pt x="5056266" y="1131844"/>
                </a:lnTo>
                <a:lnTo>
                  <a:pt x="5082773" y="1168184"/>
                </a:lnTo>
                <a:lnTo>
                  <a:pt x="5108695" y="1204961"/>
                </a:lnTo>
                <a:lnTo>
                  <a:pt x="5134027" y="1242170"/>
                </a:lnTo>
                <a:lnTo>
                  <a:pt x="5158761" y="1279804"/>
                </a:lnTo>
                <a:lnTo>
                  <a:pt x="5182890" y="1317855"/>
                </a:lnTo>
                <a:lnTo>
                  <a:pt x="5206409" y="1356318"/>
                </a:lnTo>
                <a:lnTo>
                  <a:pt x="5229310" y="1395185"/>
                </a:lnTo>
                <a:lnTo>
                  <a:pt x="5251586" y="1434450"/>
                </a:lnTo>
                <a:lnTo>
                  <a:pt x="5273231" y="1474107"/>
                </a:lnTo>
                <a:lnTo>
                  <a:pt x="5294237" y="1514148"/>
                </a:lnTo>
                <a:lnTo>
                  <a:pt x="5314600" y="1554567"/>
                </a:lnTo>
                <a:lnTo>
                  <a:pt x="5334310" y="1595358"/>
                </a:lnTo>
                <a:lnTo>
                  <a:pt x="5353363" y="1636513"/>
                </a:lnTo>
                <a:lnTo>
                  <a:pt x="5371751" y="1678027"/>
                </a:lnTo>
                <a:lnTo>
                  <a:pt x="5389467" y="1719892"/>
                </a:lnTo>
                <a:lnTo>
                  <a:pt x="5406505" y="1762102"/>
                </a:lnTo>
                <a:lnTo>
                  <a:pt x="5422857" y="1804650"/>
                </a:lnTo>
                <a:lnTo>
                  <a:pt x="5438518" y="1847530"/>
                </a:lnTo>
                <a:lnTo>
                  <a:pt x="5453481" y="1890735"/>
                </a:lnTo>
                <a:lnTo>
                  <a:pt x="5467739" y="1934258"/>
                </a:lnTo>
                <a:lnTo>
                  <a:pt x="5481284" y="1978093"/>
                </a:lnTo>
                <a:lnTo>
                  <a:pt x="5494111" y="2022232"/>
                </a:lnTo>
                <a:lnTo>
                  <a:pt x="5506213" y="2066671"/>
                </a:lnTo>
                <a:lnTo>
                  <a:pt x="5517582" y="2111401"/>
                </a:lnTo>
                <a:lnTo>
                  <a:pt x="5528213" y="2156416"/>
                </a:lnTo>
                <a:lnTo>
                  <a:pt x="5538098" y="2201709"/>
                </a:lnTo>
                <a:lnTo>
                  <a:pt x="5547231" y="2247274"/>
                </a:lnTo>
                <a:lnTo>
                  <a:pt x="5555605" y="2293105"/>
                </a:lnTo>
                <a:lnTo>
                  <a:pt x="5563214" y="2339194"/>
                </a:lnTo>
                <a:lnTo>
                  <a:pt x="5570050" y="2385535"/>
                </a:lnTo>
                <a:lnTo>
                  <a:pt x="5576107" y="2432121"/>
                </a:lnTo>
                <a:lnTo>
                  <a:pt x="5581378" y="2478946"/>
                </a:lnTo>
                <a:lnTo>
                  <a:pt x="5585857" y="2526003"/>
                </a:lnTo>
                <a:lnTo>
                  <a:pt x="5589536" y="2573285"/>
                </a:lnTo>
                <a:lnTo>
                  <a:pt x="5592410" y="2620786"/>
                </a:lnTo>
                <a:lnTo>
                  <a:pt x="5594471" y="2668500"/>
                </a:lnTo>
                <a:lnTo>
                  <a:pt x="5595712" y="2716418"/>
                </a:lnTo>
                <a:lnTo>
                  <a:pt x="5596128" y="2764536"/>
                </a:lnTo>
                <a:lnTo>
                  <a:pt x="5595712" y="2812653"/>
                </a:lnTo>
                <a:lnTo>
                  <a:pt x="5594471" y="2860571"/>
                </a:lnTo>
                <a:lnTo>
                  <a:pt x="5592410" y="2908285"/>
                </a:lnTo>
                <a:lnTo>
                  <a:pt x="5589536" y="2955786"/>
                </a:lnTo>
                <a:lnTo>
                  <a:pt x="5585857" y="3003068"/>
                </a:lnTo>
                <a:lnTo>
                  <a:pt x="5581378" y="3050125"/>
                </a:lnTo>
                <a:lnTo>
                  <a:pt x="5576107" y="3096950"/>
                </a:lnTo>
                <a:lnTo>
                  <a:pt x="5570050" y="3143536"/>
                </a:lnTo>
                <a:lnTo>
                  <a:pt x="5563214" y="3189877"/>
                </a:lnTo>
                <a:lnTo>
                  <a:pt x="5555605" y="3235966"/>
                </a:lnTo>
                <a:lnTo>
                  <a:pt x="5547231" y="3281797"/>
                </a:lnTo>
                <a:lnTo>
                  <a:pt x="5538098" y="3327362"/>
                </a:lnTo>
                <a:lnTo>
                  <a:pt x="5528213" y="3372655"/>
                </a:lnTo>
                <a:lnTo>
                  <a:pt x="5517582" y="3417670"/>
                </a:lnTo>
                <a:lnTo>
                  <a:pt x="5506213" y="3462400"/>
                </a:lnTo>
                <a:lnTo>
                  <a:pt x="5494111" y="3506839"/>
                </a:lnTo>
                <a:lnTo>
                  <a:pt x="5481284" y="3550978"/>
                </a:lnTo>
                <a:lnTo>
                  <a:pt x="5467739" y="3594813"/>
                </a:lnTo>
                <a:lnTo>
                  <a:pt x="5453481" y="3638336"/>
                </a:lnTo>
                <a:lnTo>
                  <a:pt x="5438518" y="3681541"/>
                </a:lnTo>
                <a:lnTo>
                  <a:pt x="5422857" y="3724421"/>
                </a:lnTo>
                <a:lnTo>
                  <a:pt x="5406505" y="3766969"/>
                </a:lnTo>
                <a:lnTo>
                  <a:pt x="5389467" y="3809179"/>
                </a:lnTo>
                <a:lnTo>
                  <a:pt x="5371751" y="3851044"/>
                </a:lnTo>
                <a:lnTo>
                  <a:pt x="5353363" y="3892558"/>
                </a:lnTo>
                <a:lnTo>
                  <a:pt x="5334310" y="3933713"/>
                </a:lnTo>
                <a:lnTo>
                  <a:pt x="5314600" y="3974504"/>
                </a:lnTo>
                <a:lnTo>
                  <a:pt x="5294237" y="4014923"/>
                </a:lnTo>
                <a:lnTo>
                  <a:pt x="5273231" y="4054964"/>
                </a:lnTo>
                <a:lnTo>
                  <a:pt x="5251586" y="4094621"/>
                </a:lnTo>
                <a:lnTo>
                  <a:pt x="5229310" y="4133886"/>
                </a:lnTo>
                <a:lnTo>
                  <a:pt x="5206409" y="4172753"/>
                </a:lnTo>
                <a:lnTo>
                  <a:pt x="5182890" y="4211216"/>
                </a:lnTo>
                <a:lnTo>
                  <a:pt x="5158761" y="4249267"/>
                </a:lnTo>
                <a:lnTo>
                  <a:pt x="5134027" y="4286901"/>
                </a:lnTo>
                <a:lnTo>
                  <a:pt x="5108695" y="4324110"/>
                </a:lnTo>
                <a:lnTo>
                  <a:pt x="5082773" y="4360887"/>
                </a:lnTo>
                <a:lnTo>
                  <a:pt x="5056266" y="4397227"/>
                </a:lnTo>
                <a:lnTo>
                  <a:pt x="5029181" y="4433123"/>
                </a:lnTo>
                <a:lnTo>
                  <a:pt x="5001526" y="4468567"/>
                </a:lnTo>
                <a:lnTo>
                  <a:pt x="4973307" y="4503554"/>
                </a:lnTo>
                <a:lnTo>
                  <a:pt x="4944530" y="4538076"/>
                </a:lnTo>
                <a:lnTo>
                  <a:pt x="4915203" y="4572127"/>
                </a:lnTo>
                <a:lnTo>
                  <a:pt x="4885332" y="4605701"/>
                </a:lnTo>
                <a:lnTo>
                  <a:pt x="4854924" y="4638790"/>
                </a:lnTo>
                <a:lnTo>
                  <a:pt x="4823985" y="4671389"/>
                </a:lnTo>
                <a:lnTo>
                  <a:pt x="4792522" y="4703489"/>
                </a:lnTo>
                <a:lnTo>
                  <a:pt x="4760542" y="4735086"/>
                </a:lnTo>
                <a:lnTo>
                  <a:pt x="4728052" y="4766172"/>
                </a:lnTo>
                <a:lnTo>
                  <a:pt x="4695059" y="4796740"/>
                </a:lnTo>
                <a:lnTo>
                  <a:pt x="4661568" y="4826784"/>
                </a:lnTo>
                <a:lnTo>
                  <a:pt x="4627588" y="4856298"/>
                </a:lnTo>
                <a:lnTo>
                  <a:pt x="4593124" y="4885274"/>
                </a:lnTo>
                <a:lnTo>
                  <a:pt x="4558183" y="4913706"/>
                </a:lnTo>
                <a:lnTo>
                  <a:pt x="4522772" y="4941587"/>
                </a:lnTo>
                <a:lnTo>
                  <a:pt x="4486898" y="4968911"/>
                </a:lnTo>
                <a:lnTo>
                  <a:pt x="4450567" y="4995672"/>
                </a:lnTo>
                <a:lnTo>
                  <a:pt x="4413787" y="5021861"/>
                </a:lnTo>
                <a:lnTo>
                  <a:pt x="4376563" y="5047473"/>
                </a:lnTo>
                <a:lnTo>
                  <a:pt x="4338903" y="5072502"/>
                </a:lnTo>
                <a:lnTo>
                  <a:pt x="4300813" y="5096940"/>
                </a:lnTo>
                <a:lnTo>
                  <a:pt x="4262300" y="5120780"/>
                </a:lnTo>
                <a:lnTo>
                  <a:pt x="4223371" y="5144017"/>
                </a:lnTo>
                <a:lnTo>
                  <a:pt x="4184033" y="5166644"/>
                </a:lnTo>
                <a:lnTo>
                  <a:pt x="4144291" y="5188653"/>
                </a:lnTo>
                <a:lnTo>
                  <a:pt x="4104154" y="5210039"/>
                </a:lnTo>
                <a:lnTo>
                  <a:pt x="4063627" y="5230794"/>
                </a:lnTo>
                <a:lnTo>
                  <a:pt x="4022717" y="5250913"/>
                </a:lnTo>
                <a:lnTo>
                  <a:pt x="3981432" y="5270387"/>
                </a:lnTo>
                <a:lnTo>
                  <a:pt x="3939777" y="5289212"/>
                </a:lnTo>
                <a:lnTo>
                  <a:pt x="3897760" y="5307380"/>
                </a:lnTo>
                <a:lnTo>
                  <a:pt x="3855387" y="5324884"/>
                </a:lnTo>
                <a:lnTo>
                  <a:pt x="3812665" y="5341718"/>
                </a:lnTo>
                <a:lnTo>
                  <a:pt x="3769600" y="5357875"/>
                </a:lnTo>
                <a:lnTo>
                  <a:pt x="3726200" y="5373348"/>
                </a:lnTo>
                <a:lnTo>
                  <a:pt x="3682471" y="5388132"/>
                </a:lnTo>
                <a:lnTo>
                  <a:pt x="3638420" y="5402219"/>
                </a:lnTo>
                <a:lnTo>
                  <a:pt x="3594053" y="5415602"/>
                </a:lnTo>
                <a:lnTo>
                  <a:pt x="3549378" y="5428276"/>
                </a:lnTo>
                <a:lnTo>
                  <a:pt x="3504401" y="5440232"/>
                </a:lnTo>
                <a:lnTo>
                  <a:pt x="3459128" y="5451466"/>
                </a:lnTo>
                <a:lnTo>
                  <a:pt x="3413566" y="5461970"/>
                </a:lnTo>
                <a:lnTo>
                  <a:pt x="3367723" y="5471737"/>
                </a:lnTo>
                <a:lnTo>
                  <a:pt x="3321605" y="5480760"/>
                </a:lnTo>
                <a:lnTo>
                  <a:pt x="3275218" y="5489034"/>
                </a:lnTo>
                <a:lnTo>
                  <a:pt x="3228569" y="5496552"/>
                </a:lnTo>
                <a:lnTo>
                  <a:pt x="3181666" y="5503306"/>
                </a:lnTo>
                <a:lnTo>
                  <a:pt x="3134514" y="5509291"/>
                </a:lnTo>
                <a:lnTo>
                  <a:pt x="3087121" y="5514499"/>
                </a:lnTo>
                <a:lnTo>
                  <a:pt x="3039492" y="5518924"/>
                </a:lnTo>
                <a:lnTo>
                  <a:pt x="2991636" y="5522559"/>
                </a:lnTo>
                <a:lnTo>
                  <a:pt x="2943558" y="5525398"/>
                </a:lnTo>
                <a:lnTo>
                  <a:pt x="2895266" y="5527435"/>
                </a:lnTo>
                <a:lnTo>
                  <a:pt x="2846765" y="5528661"/>
                </a:lnTo>
                <a:lnTo>
                  <a:pt x="2798064" y="5529072"/>
                </a:lnTo>
                <a:lnTo>
                  <a:pt x="2749362" y="5528661"/>
                </a:lnTo>
                <a:lnTo>
                  <a:pt x="2700861" y="5527435"/>
                </a:lnTo>
                <a:lnTo>
                  <a:pt x="2652569" y="5525398"/>
                </a:lnTo>
                <a:lnTo>
                  <a:pt x="2604491" y="5522559"/>
                </a:lnTo>
                <a:lnTo>
                  <a:pt x="2556635" y="5518924"/>
                </a:lnTo>
                <a:lnTo>
                  <a:pt x="2509006" y="5514499"/>
                </a:lnTo>
                <a:lnTo>
                  <a:pt x="2461613" y="5509291"/>
                </a:lnTo>
                <a:lnTo>
                  <a:pt x="2414461" y="5503306"/>
                </a:lnTo>
                <a:lnTo>
                  <a:pt x="2367558" y="5496552"/>
                </a:lnTo>
                <a:lnTo>
                  <a:pt x="2320909" y="5489034"/>
                </a:lnTo>
                <a:lnTo>
                  <a:pt x="2274522" y="5480760"/>
                </a:lnTo>
                <a:lnTo>
                  <a:pt x="2228404" y="5471737"/>
                </a:lnTo>
                <a:lnTo>
                  <a:pt x="2182561" y="5461970"/>
                </a:lnTo>
                <a:lnTo>
                  <a:pt x="2136999" y="5451466"/>
                </a:lnTo>
                <a:lnTo>
                  <a:pt x="2091726" y="5440232"/>
                </a:lnTo>
                <a:lnTo>
                  <a:pt x="2046749" y="5428276"/>
                </a:lnTo>
                <a:lnTo>
                  <a:pt x="2002074" y="5415602"/>
                </a:lnTo>
                <a:lnTo>
                  <a:pt x="1957707" y="5402219"/>
                </a:lnTo>
                <a:lnTo>
                  <a:pt x="1913656" y="5388132"/>
                </a:lnTo>
                <a:lnTo>
                  <a:pt x="1869927" y="5373348"/>
                </a:lnTo>
                <a:lnTo>
                  <a:pt x="1826527" y="5357875"/>
                </a:lnTo>
                <a:lnTo>
                  <a:pt x="1783462" y="5341718"/>
                </a:lnTo>
                <a:lnTo>
                  <a:pt x="1740740" y="5324884"/>
                </a:lnTo>
                <a:lnTo>
                  <a:pt x="1698367" y="5307380"/>
                </a:lnTo>
                <a:lnTo>
                  <a:pt x="1656350" y="5289212"/>
                </a:lnTo>
                <a:lnTo>
                  <a:pt x="1614695" y="5270387"/>
                </a:lnTo>
                <a:lnTo>
                  <a:pt x="1573410" y="5250913"/>
                </a:lnTo>
                <a:lnTo>
                  <a:pt x="1532500" y="5230794"/>
                </a:lnTo>
                <a:lnTo>
                  <a:pt x="1491973" y="5210039"/>
                </a:lnTo>
                <a:lnTo>
                  <a:pt x="1451836" y="5188653"/>
                </a:lnTo>
                <a:lnTo>
                  <a:pt x="1412094" y="5166644"/>
                </a:lnTo>
                <a:lnTo>
                  <a:pt x="1372756" y="5144017"/>
                </a:lnTo>
                <a:lnTo>
                  <a:pt x="1333827" y="5120780"/>
                </a:lnTo>
                <a:lnTo>
                  <a:pt x="1295314" y="5096940"/>
                </a:lnTo>
                <a:lnTo>
                  <a:pt x="1257224" y="5072502"/>
                </a:lnTo>
                <a:lnTo>
                  <a:pt x="1219564" y="5047473"/>
                </a:lnTo>
                <a:lnTo>
                  <a:pt x="1182340" y="5021861"/>
                </a:lnTo>
                <a:lnTo>
                  <a:pt x="1145560" y="4995671"/>
                </a:lnTo>
                <a:lnTo>
                  <a:pt x="1109229" y="4968911"/>
                </a:lnTo>
                <a:lnTo>
                  <a:pt x="1073355" y="4941587"/>
                </a:lnTo>
                <a:lnTo>
                  <a:pt x="1037944" y="4913706"/>
                </a:lnTo>
                <a:lnTo>
                  <a:pt x="1003003" y="4885274"/>
                </a:lnTo>
                <a:lnTo>
                  <a:pt x="968539" y="4856298"/>
                </a:lnTo>
                <a:lnTo>
                  <a:pt x="934559" y="4826784"/>
                </a:lnTo>
                <a:lnTo>
                  <a:pt x="901068" y="4796740"/>
                </a:lnTo>
                <a:lnTo>
                  <a:pt x="868075" y="4766172"/>
                </a:lnTo>
                <a:lnTo>
                  <a:pt x="835585" y="4735086"/>
                </a:lnTo>
                <a:lnTo>
                  <a:pt x="803605" y="4703489"/>
                </a:lnTo>
                <a:lnTo>
                  <a:pt x="772142" y="4671389"/>
                </a:lnTo>
                <a:lnTo>
                  <a:pt x="741203" y="4638790"/>
                </a:lnTo>
                <a:lnTo>
                  <a:pt x="710795" y="4605701"/>
                </a:lnTo>
                <a:lnTo>
                  <a:pt x="680924" y="4572127"/>
                </a:lnTo>
                <a:lnTo>
                  <a:pt x="651597" y="4538076"/>
                </a:lnTo>
                <a:lnTo>
                  <a:pt x="622820" y="4503554"/>
                </a:lnTo>
                <a:lnTo>
                  <a:pt x="594601" y="4468567"/>
                </a:lnTo>
                <a:lnTo>
                  <a:pt x="566946" y="4433123"/>
                </a:lnTo>
                <a:lnTo>
                  <a:pt x="539861" y="4397227"/>
                </a:lnTo>
                <a:lnTo>
                  <a:pt x="513354" y="4360887"/>
                </a:lnTo>
                <a:lnTo>
                  <a:pt x="487432" y="4324110"/>
                </a:lnTo>
                <a:lnTo>
                  <a:pt x="462100" y="4286901"/>
                </a:lnTo>
                <a:lnTo>
                  <a:pt x="437366" y="4249267"/>
                </a:lnTo>
                <a:lnTo>
                  <a:pt x="413237" y="4211216"/>
                </a:lnTo>
                <a:lnTo>
                  <a:pt x="389718" y="4172753"/>
                </a:lnTo>
                <a:lnTo>
                  <a:pt x="366817" y="4133886"/>
                </a:lnTo>
                <a:lnTo>
                  <a:pt x="344541" y="4094621"/>
                </a:lnTo>
                <a:lnTo>
                  <a:pt x="322896" y="4054964"/>
                </a:lnTo>
                <a:lnTo>
                  <a:pt x="301890" y="4014923"/>
                </a:lnTo>
                <a:lnTo>
                  <a:pt x="281527" y="3974504"/>
                </a:lnTo>
                <a:lnTo>
                  <a:pt x="261817" y="3933713"/>
                </a:lnTo>
                <a:lnTo>
                  <a:pt x="242764" y="3892558"/>
                </a:lnTo>
                <a:lnTo>
                  <a:pt x="224376" y="3851044"/>
                </a:lnTo>
                <a:lnTo>
                  <a:pt x="206660" y="3809179"/>
                </a:lnTo>
                <a:lnTo>
                  <a:pt x="189622" y="3766969"/>
                </a:lnTo>
                <a:lnTo>
                  <a:pt x="173270" y="3724421"/>
                </a:lnTo>
                <a:lnTo>
                  <a:pt x="157609" y="3681541"/>
                </a:lnTo>
                <a:lnTo>
                  <a:pt x="142646" y="3638336"/>
                </a:lnTo>
                <a:lnTo>
                  <a:pt x="128388" y="3594813"/>
                </a:lnTo>
                <a:lnTo>
                  <a:pt x="114843" y="3550978"/>
                </a:lnTo>
                <a:lnTo>
                  <a:pt x="102016" y="3506839"/>
                </a:lnTo>
                <a:lnTo>
                  <a:pt x="89914" y="3462400"/>
                </a:lnTo>
                <a:lnTo>
                  <a:pt x="78545" y="3417670"/>
                </a:lnTo>
                <a:lnTo>
                  <a:pt x="67914" y="3372655"/>
                </a:lnTo>
                <a:lnTo>
                  <a:pt x="58029" y="3327362"/>
                </a:lnTo>
                <a:lnTo>
                  <a:pt x="48896" y="3281797"/>
                </a:lnTo>
                <a:lnTo>
                  <a:pt x="40522" y="3235966"/>
                </a:lnTo>
                <a:lnTo>
                  <a:pt x="32913" y="3189877"/>
                </a:lnTo>
                <a:lnTo>
                  <a:pt x="26077" y="3143536"/>
                </a:lnTo>
                <a:lnTo>
                  <a:pt x="20020" y="3096950"/>
                </a:lnTo>
                <a:lnTo>
                  <a:pt x="14749" y="3050125"/>
                </a:lnTo>
                <a:lnTo>
                  <a:pt x="10270" y="3003068"/>
                </a:lnTo>
                <a:lnTo>
                  <a:pt x="6591" y="2955786"/>
                </a:lnTo>
                <a:lnTo>
                  <a:pt x="3717" y="2908285"/>
                </a:lnTo>
                <a:lnTo>
                  <a:pt x="1656" y="2860571"/>
                </a:lnTo>
                <a:lnTo>
                  <a:pt x="415" y="2812653"/>
                </a:lnTo>
                <a:lnTo>
                  <a:pt x="0" y="2764536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032503" y="1648206"/>
            <a:ext cx="3518154" cy="362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4032503" y="1641348"/>
            <a:ext cx="3518535" cy="3636169"/>
          </a:xfrm>
          <a:custGeom>
            <a:avLst/>
            <a:gdLst/>
            <a:ahLst/>
            <a:cxnLst/>
            <a:rect l="l" t="t" r="r" b="b"/>
            <a:pathLst>
              <a:path w="4691380" h="4848225">
                <a:moveTo>
                  <a:pt x="0" y="2423922"/>
                </a:moveTo>
                <a:lnTo>
                  <a:pt x="467" y="2375059"/>
                </a:lnTo>
                <a:lnTo>
                  <a:pt x="1862" y="2326432"/>
                </a:lnTo>
                <a:lnTo>
                  <a:pt x="4176" y="2278049"/>
                </a:lnTo>
                <a:lnTo>
                  <a:pt x="7402" y="2229919"/>
                </a:lnTo>
                <a:lnTo>
                  <a:pt x="11529" y="2182052"/>
                </a:lnTo>
                <a:lnTo>
                  <a:pt x="16550" y="2134456"/>
                </a:lnTo>
                <a:lnTo>
                  <a:pt x="22455" y="2087141"/>
                </a:lnTo>
                <a:lnTo>
                  <a:pt x="29235" y="2040115"/>
                </a:lnTo>
                <a:lnTo>
                  <a:pt x="36883" y="1993388"/>
                </a:lnTo>
                <a:lnTo>
                  <a:pt x="45389" y="1946969"/>
                </a:lnTo>
                <a:lnTo>
                  <a:pt x="54744" y="1900866"/>
                </a:lnTo>
                <a:lnTo>
                  <a:pt x="64940" y="1855089"/>
                </a:lnTo>
                <a:lnTo>
                  <a:pt x="75968" y="1809647"/>
                </a:lnTo>
                <a:lnTo>
                  <a:pt x="87818" y="1764549"/>
                </a:lnTo>
                <a:lnTo>
                  <a:pt x="100484" y="1719804"/>
                </a:lnTo>
                <a:lnTo>
                  <a:pt x="113954" y="1675420"/>
                </a:lnTo>
                <a:lnTo>
                  <a:pt x="128222" y="1631408"/>
                </a:lnTo>
                <a:lnTo>
                  <a:pt x="143278" y="1587775"/>
                </a:lnTo>
                <a:lnTo>
                  <a:pt x="159113" y="1544532"/>
                </a:lnTo>
                <a:lnTo>
                  <a:pt x="175719" y="1501687"/>
                </a:lnTo>
                <a:lnTo>
                  <a:pt x="193087" y="1459249"/>
                </a:lnTo>
                <a:lnTo>
                  <a:pt x="211208" y="1417228"/>
                </a:lnTo>
                <a:lnTo>
                  <a:pt x="230073" y="1375631"/>
                </a:lnTo>
                <a:lnTo>
                  <a:pt x="249673" y="1334469"/>
                </a:lnTo>
                <a:lnTo>
                  <a:pt x="270001" y="1293751"/>
                </a:lnTo>
                <a:lnTo>
                  <a:pt x="291046" y="1253485"/>
                </a:lnTo>
                <a:lnTo>
                  <a:pt x="312801" y="1213680"/>
                </a:lnTo>
                <a:lnTo>
                  <a:pt x="335257" y="1174347"/>
                </a:lnTo>
                <a:lnTo>
                  <a:pt x="358404" y="1135492"/>
                </a:lnTo>
                <a:lnTo>
                  <a:pt x="382234" y="1097127"/>
                </a:lnTo>
                <a:lnTo>
                  <a:pt x="406738" y="1059259"/>
                </a:lnTo>
                <a:lnTo>
                  <a:pt x="431908" y="1021897"/>
                </a:lnTo>
                <a:lnTo>
                  <a:pt x="457735" y="985052"/>
                </a:lnTo>
                <a:lnTo>
                  <a:pt x="484210" y="948732"/>
                </a:lnTo>
                <a:lnTo>
                  <a:pt x="511324" y="912945"/>
                </a:lnTo>
                <a:lnTo>
                  <a:pt x="539069" y="877702"/>
                </a:lnTo>
                <a:lnTo>
                  <a:pt x="567435" y="843010"/>
                </a:lnTo>
                <a:lnTo>
                  <a:pt x="596414" y="808880"/>
                </a:lnTo>
                <a:lnTo>
                  <a:pt x="625998" y="775319"/>
                </a:lnTo>
                <a:lnTo>
                  <a:pt x="656177" y="742338"/>
                </a:lnTo>
                <a:lnTo>
                  <a:pt x="686942" y="709945"/>
                </a:lnTo>
                <a:lnTo>
                  <a:pt x="718286" y="678150"/>
                </a:lnTo>
                <a:lnTo>
                  <a:pt x="750199" y="646960"/>
                </a:lnTo>
                <a:lnTo>
                  <a:pt x="782672" y="616387"/>
                </a:lnTo>
                <a:lnTo>
                  <a:pt x="815697" y="586437"/>
                </a:lnTo>
                <a:lnTo>
                  <a:pt x="849265" y="557121"/>
                </a:lnTo>
                <a:lnTo>
                  <a:pt x="883367" y="528448"/>
                </a:lnTo>
                <a:lnTo>
                  <a:pt x="917995" y="500426"/>
                </a:lnTo>
                <a:lnTo>
                  <a:pt x="953139" y="473065"/>
                </a:lnTo>
                <a:lnTo>
                  <a:pt x="988791" y="446373"/>
                </a:lnTo>
                <a:lnTo>
                  <a:pt x="1024943" y="420360"/>
                </a:lnTo>
                <a:lnTo>
                  <a:pt x="1061584" y="395035"/>
                </a:lnTo>
                <a:lnTo>
                  <a:pt x="1098707" y="370407"/>
                </a:lnTo>
                <a:lnTo>
                  <a:pt x="1136304" y="346485"/>
                </a:lnTo>
                <a:lnTo>
                  <a:pt x="1174364" y="323277"/>
                </a:lnTo>
                <a:lnTo>
                  <a:pt x="1212880" y="300794"/>
                </a:lnTo>
                <a:lnTo>
                  <a:pt x="1251842" y="279044"/>
                </a:lnTo>
                <a:lnTo>
                  <a:pt x="1291242" y="258036"/>
                </a:lnTo>
                <a:lnTo>
                  <a:pt x="1331071" y="237779"/>
                </a:lnTo>
                <a:lnTo>
                  <a:pt x="1371321" y="218282"/>
                </a:lnTo>
                <a:lnTo>
                  <a:pt x="1411982" y="199554"/>
                </a:lnTo>
                <a:lnTo>
                  <a:pt x="1453046" y="181605"/>
                </a:lnTo>
                <a:lnTo>
                  <a:pt x="1494504" y="164443"/>
                </a:lnTo>
                <a:lnTo>
                  <a:pt x="1536348" y="148077"/>
                </a:lnTo>
                <a:lnTo>
                  <a:pt x="1578567" y="132517"/>
                </a:lnTo>
                <a:lnTo>
                  <a:pt x="1621155" y="117772"/>
                </a:lnTo>
                <a:lnTo>
                  <a:pt x="1664102" y="103850"/>
                </a:lnTo>
                <a:lnTo>
                  <a:pt x="1707399" y="90760"/>
                </a:lnTo>
                <a:lnTo>
                  <a:pt x="1751038" y="78512"/>
                </a:lnTo>
                <a:lnTo>
                  <a:pt x="1795009" y="67115"/>
                </a:lnTo>
                <a:lnTo>
                  <a:pt x="1839305" y="56578"/>
                </a:lnTo>
                <a:lnTo>
                  <a:pt x="1883915" y="46909"/>
                </a:lnTo>
                <a:lnTo>
                  <a:pt x="1928833" y="38119"/>
                </a:lnTo>
                <a:lnTo>
                  <a:pt x="1974047" y="30215"/>
                </a:lnTo>
                <a:lnTo>
                  <a:pt x="2019551" y="23207"/>
                </a:lnTo>
                <a:lnTo>
                  <a:pt x="2065336" y="17104"/>
                </a:lnTo>
                <a:lnTo>
                  <a:pt x="2111391" y="11916"/>
                </a:lnTo>
                <a:lnTo>
                  <a:pt x="2157710" y="7650"/>
                </a:lnTo>
                <a:lnTo>
                  <a:pt x="2204282" y="4316"/>
                </a:lnTo>
                <a:lnTo>
                  <a:pt x="2251100" y="1924"/>
                </a:lnTo>
                <a:lnTo>
                  <a:pt x="2298154" y="482"/>
                </a:lnTo>
                <a:lnTo>
                  <a:pt x="2345435" y="0"/>
                </a:lnTo>
                <a:lnTo>
                  <a:pt x="2392717" y="482"/>
                </a:lnTo>
                <a:lnTo>
                  <a:pt x="2439771" y="1924"/>
                </a:lnTo>
                <a:lnTo>
                  <a:pt x="2486589" y="4316"/>
                </a:lnTo>
                <a:lnTo>
                  <a:pt x="2533161" y="7650"/>
                </a:lnTo>
                <a:lnTo>
                  <a:pt x="2579480" y="11916"/>
                </a:lnTo>
                <a:lnTo>
                  <a:pt x="2625535" y="17104"/>
                </a:lnTo>
                <a:lnTo>
                  <a:pt x="2671320" y="23207"/>
                </a:lnTo>
                <a:lnTo>
                  <a:pt x="2716824" y="30215"/>
                </a:lnTo>
                <a:lnTo>
                  <a:pt x="2762038" y="38119"/>
                </a:lnTo>
                <a:lnTo>
                  <a:pt x="2806956" y="46909"/>
                </a:lnTo>
                <a:lnTo>
                  <a:pt x="2851566" y="56578"/>
                </a:lnTo>
                <a:lnTo>
                  <a:pt x="2895862" y="67115"/>
                </a:lnTo>
                <a:lnTo>
                  <a:pt x="2939833" y="78512"/>
                </a:lnTo>
                <a:lnTo>
                  <a:pt x="2983472" y="90760"/>
                </a:lnTo>
                <a:lnTo>
                  <a:pt x="3026769" y="103850"/>
                </a:lnTo>
                <a:lnTo>
                  <a:pt x="3069716" y="117772"/>
                </a:lnTo>
                <a:lnTo>
                  <a:pt x="3112304" y="132517"/>
                </a:lnTo>
                <a:lnTo>
                  <a:pt x="3154523" y="148077"/>
                </a:lnTo>
                <a:lnTo>
                  <a:pt x="3196367" y="164443"/>
                </a:lnTo>
                <a:lnTo>
                  <a:pt x="3237825" y="181605"/>
                </a:lnTo>
                <a:lnTo>
                  <a:pt x="3278889" y="199554"/>
                </a:lnTo>
                <a:lnTo>
                  <a:pt x="3319550" y="218282"/>
                </a:lnTo>
                <a:lnTo>
                  <a:pt x="3359800" y="237779"/>
                </a:lnTo>
                <a:lnTo>
                  <a:pt x="3399629" y="258036"/>
                </a:lnTo>
                <a:lnTo>
                  <a:pt x="3439029" y="279044"/>
                </a:lnTo>
                <a:lnTo>
                  <a:pt x="3477991" y="300794"/>
                </a:lnTo>
                <a:lnTo>
                  <a:pt x="3516507" y="323277"/>
                </a:lnTo>
                <a:lnTo>
                  <a:pt x="3554567" y="346485"/>
                </a:lnTo>
                <a:lnTo>
                  <a:pt x="3592164" y="370407"/>
                </a:lnTo>
                <a:lnTo>
                  <a:pt x="3629287" y="395035"/>
                </a:lnTo>
                <a:lnTo>
                  <a:pt x="3665928" y="420360"/>
                </a:lnTo>
                <a:lnTo>
                  <a:pt x="3702080" y="446373"/>
                </a:lnTo>
                <a:lnTo>
                  <a:pt x="3737732" y="473065"/>
                </a:lnTo>
                <a:lnTo>
                  <a:pt x="3772876" y="500426"/>
                </a:lnTo>
                <a:lnTo>
                  <a:pt x="3807504" y="528448"/>
                </a:lnTo>
                <a:lnTo>
                  <a:pt x="3841606" y="557121"/>
                </a:lnTo>
                <a:lnTo>
                  <a:pt x="3875174" y="586437"/>
                </a:lnTo>
                <a:lnTo>
                  <a:pt x="3908199" y="616387"/>
                </a:lnTo>
                <a:lnTo>
                  <a:pt x="3940672" y="646960"/>
                </a:lnTo>
                <a:lnTo>
                  <a:pt x="3972585" y="678150"/>
                </a:lnTo>
                <a:lnTo>
                  <a:pt x="4003929" y="709945"/>
                </a:lnTo>
                <a:lnTo>
                  <a:pt x="4034694" y="742338"/>
                </a:lnTo>
                <a:lnTo>
                  <a:pt x="4064873" y="775319"/>
                </a:lnTo>
                <a:lnTo>
                  <a:pt x="4094457" y="808880"/>
                </a:lnTo>
                <a:lnTo>
                  <a:pt x="4123436" y="843010"/>
                </a:lnTo>
                <a:lnTo>
                  <a:pt x="4151802" y="877702"/>
                </a:lnTo>
                <a:lnTo>
                  <a:pt x="4179547" y="912945"/>
                </a:lnTo>
                <a:lnTo>
                  <a:pt x="4206661" y="948732"/>
                </a:lnTo>
                <a:lnTo>
                  <a:pt x="4233136" y="985052"/>
                </a:lnTo>
                <a:lnTo>
                  <a:pt x="4258963" y="1021897"/>
                </a:lnTo>
                <a:lnTo>
                  <a:pt x="4284133" y="1059259"/>
                </a:lnTo>
                <a:lnTo>
                  <a:pt x="4308637" y="1097127"/>
                </a:lnTo>
                <a:lnTo>
                  <a:pt x="4332467" y="1135492"/>
                </a:lnTo>
                <a:lnTo>
                  <a:pt x="4355614" y="1174347"/>
                </a:lnTo>
                <a:lnTo>
                  <a:pt x="4378070" y="1213680"/>
                </a:lnTo>
                <a:lnTo>
                  <a:pt x="4399825" y="1253485"/>
                </a:lnTo>
                <a:lnTo>
                  <a:pt x="4420870" y="1293751"/>
                </a:lnTo>
                <a:lnTo>
                  <a:pt x="4441198" y="1334469"/>
                </a:lnTo>
                <a:lnTo>
                  <a:pt x="4460798" y="1375631"/>
                </a:lnTo>
                <a:lnTo>
                  <a:pt x="4479663" y="1417228"/>
                </a:lnTo>
                <a:lnTo>
                  <a:pt x="4497784" y="1459249"/>
                </a:lnTo>
                <a:lnTo>
                  <a:pt x="4515152" y="1501687"/>
                </a:lnTo>
                <a:lnTo>
                  <a:pt x="4531758" y="1544532"/>
                </a:lnTo>
                <a:lnTo>
                  <a:pt x="4547593" y="1587775"/>
                </a:lnTo>
                <a:lnTo>
                  <a:pt x="4562649" y="1631408"/>
                </a:lnTo>
                <a:lnTo>
                  <a:pt x="4576917" y="1675420"/>
                </a:lnTo>
                <a:lnTo>
                  <a:pt x="4590387" y="1719804"/>
                </a:lnTo>
                <a:lnTo>
                  <a:pt x="4603053" y="1764549"/>
                </a:lnTo>
                <a:lnTo>
                  <a:pt x="4614903" y="1809647"/>
                </a:lnTo>
                <a:lnTo>
                  <a:pt x="4625931" y="1855089"/>
                </a:lnTo>
                <a:lnTo>
                  <a:pt x="4636127" y="1900866"/>
                </a:lnTo>
                <a:lnTo>
                  <a:pt x="4645482" y="1946969"/>
                </a:lnTo>
                <a:lnTo>
                  <a:pt x="4653988" y="1993388"/>
                </a:lnTo>
                <a:lnTo>
                  <a:pt x="4661636" y="2040115"/>
                </a:lnTo>
                <a:lnTo>
                  <a:pt x="4668416" y="2087141"/>
                </a:lnTo>
                <a:lnTo>
                  <a:pt x="4674321" y="2134456"/>
                </a:lnTo>
                <a:lnTo>
                  <a:pt x="4679342" y="2182052"/>
                </a:lnTo>
                <a:lnTo>
                  <a:pt x="4683469" y="2229919"/>
                </a:lnTo>
                <a:lnTo>
                  <a:pt x="4686695" y="2278049"/>
                </a:lnTo>
                <a:lnTo>
                  <a:pt x="4689009" y="2326432"/>
                </a:lnTo>
                <a:lnTo>
                  <a:pt x="4690404" y="2375059"/>
                </a:lnTo>
                <a:lnTo>
                  <a:pt x="4690872" y="2423922"/>
                </a:lnTo>
                <a:lnTo>
                  <a:pt x="4690404" y="2472784"/>
                </a:lnTo>
                <a:lnTo>
                  <a:pt x="4689009" y="2521411"/>
                </a:lnTo>
                <a:lnTo>
                  <a:pt x="4686695" y="2569794"/>
                </a:lnTo>
                <a:lnTo>
                  <a:pt x="4683469" y="2617924"/>
                </a:lnTo>
                <a:lnTo>
                  <a:pt x="4679342" y="2665791"/>
                </a:lnTo>
                <a:lnTo>
                  <a:pt x="4674321" y="2713387"/>
                </a:lnTo>
                <a:lnTo>
                  <a:pt x="4668416" y="2760702"/>
                </a:lnTo>
                <a:lnTo>
                  <a:pt x="4661636" y="2807728"/>
                </a:lnTo>
                <a:lnTo>
                  <a:pt x="4653988" y="2854455"/>
                </a:lnTo>
                <a:lnTo>
                  <a:pt x="4645482" y="2900874"/>
                </a:lnTo>
                <a:lnTo>
                  <a:pt x="4636127" y="2946977"/>
                </a:lnTo>
                <a:lnTo>
                  <a:pt x="4625931" y="2992754"/>
                </a:lnTo>
                <a:lnTo>
                  <a:pt x="4614903" y="3038196"/>
                </a:lnTo>
                <a:lnTo>
                  <a:pt x="4603053" y="3083294"/>
                </a:lnTo>
                <a:lnTo>
                  <a:pt x="4590387" y="3128039"/>
                </a:lnTo>
                <a:lnTo>
                  <a:pt x="4576917" y="3172423"/>
                </a:lnTo>
                <a:lnTo>
                  <a:pt x="4562649" y="3216435"/>
                </a:lnTo>
                <a:lnTo>
                  <a:pt x="4547593" y="3260068"/>
                </a:lnTo>
                <a:lnTo>
                  <a:pt x="4531758" y="3303311"/>
                </a:lnTo>
                <a:lnTo>
                  <a:pt x="4515152" y="3346156"/>
                </a:lnTo>
                <a:lnTo>
                  <a:pt x="4497784" y="3388594"/>
                </a:lnTo>
                <a:lnTo>
                  <a:pt x="4479663" y="3430615"/>
                </a:lnTo>
                <a:lnTo>
                  <a:pt x="4460798" y="3472212"/>
                </a:lnTo>
                <a:lnTo>
                  <a:pt x="4441198" y="3513374"/>
                </a:lnTo>
                <a:lnTo>
                  <a:pt x="4420870" y="3554092"/>
                </a:lnTo>
                <a:lnTo>
                  <a:pt x="4399825" y="3594358"/>
                </a:lnTo>
                <a:lnTo>
                  <a:pt x="4378070" y="3634163"/>
                </a:lnTo>
                <a:lnTo>
                  <a:pt x="4355614" y="3673496"/>
                </a:lnTo>
                <a:lnTo>
                  <a:pt x="4332467" y="3712351"/>
                </a:lnTo>
                <a:lnTo>
                  <a:pt x="4308637" y="3750716"/>
                </a:lnTo>
                <a:lnTo>
                  <a:pt x="4284133" y="3788584"/>
                </a:lnTo>
                <a:lnTo>
                  <a:pt x="4258963" y="3825946"/>
                </a:lnTo>
                <a:lnTo>
                  <a:pt x="4233136" y="3862791"/>
                </a:lnTo>
                <a:lnTo>
                  <a:pt x="4206661" y="3899111"/>
                </a:lnTo>
                <a:lnTo>
                  <a:pt x="4179547" y="3934898"/>
                </a:lnTo>
                <a:lnTo>
                  <a:pt x="4151802" y="3970141"/>
                </a:lnTo>
                <a:lnTo>
                  <a:pt x="4123436" y="4004833"/>
                </a:lnTo>
                <a:lnTo>
                  <a:pt x="4094457" y="4038963"/>
                </a:lnTo>
                <a:lnTo>
                  <a:pt x="4064873" y="4072524"/>
                </a:lnTo>
                <a:lnTo>
                  <a:pt x="4034694" y="4105505"/>
                </a:lnTo>
                <a:lnTo>
                  <a:pt x="4003928" y="4137898"/>
                </a:lnTo>
                <a:lnTo>
                  <a:pt x="3972585" y="4169693"/>
                </a:lnTo>
                <a:lnTo>
                  <a:pt x="3940672" y="4200883"/>
                </a:lnTo>
                <a:lnTo>
                  <a:pt x="3908199" y="4231456"/>
                </a:lnTo>
                <a:lnTo>
                  <a:pt x="3875174" y="4261406"/>
                </a:lnTo>
                <a:lnTo>
                  <a:pt x="3841606" y="4290722"/>
                </a:lnTo>
                <a:lnTo>
                  <a:pt x="3807504" y="4319395"/>
                </a:lnTo>
                <a:lnTo>
                  <a:pt x="3772876" y="4347417"/>
                </a:lnTo>
                <a:lnTo>
                  <a:pt x="3737732" y="4374778"/>
                </a:lnTo>
                <a:lnTo>
                  <a:pt x="3702080" y="4401470"/>
                </a:lnTo>
                <a:lnTo>
                  <a:pt x="3665928" y="4427483"/>
                </a:lnTo>
                <a:lnTo>
                  <a:pt x="3629287" y="4452808"/>
                </a:lnTo>
                <a:lnTo>
                  <a:pt x="3592164" y="4477436"/>
                </a:lnTo>
                <a:lnTo>
                  <a:pt x="3554567" y="4501358"/>
                </a:lnTo>
                <a:lnTo>
                  <a:pt x="3516507" y="4524566"/>
                </a:lnTo>
                <a:lnTo>
                  <a:pt x="3477991" y="4547049"/>
                </a:lnTo>
                <a:lnTo>
                  <a:pt x="3439029" y="4568799"/>
                </a:lnTo>
                <a:lnTo>
                  <a:pt x="3399629" y="4589807"/>
                </a:lnTo>
                <a:lnTo>
                  <a:pt x="3359800" y="4610064"/>
                </a:lnTo>
                <a:lnTo>
                  <a:pt x="3319550" y="4629561"/>
                </a:lnTo>
                <a:lnTo>
                  <a:pt x="3278889" y="4648289"/>
                </a:lnTo>
                <a:lnTo>
                  <a:pt x="3237825" y="4666238"/>
                </a:lnTo>
                <a:lnTo>
                  <a:pt x="3196367" y="4683400"/>
                </a:lnTo>
                <a:lnTo>
                  <a:pt x="3154523" y="4699766"/>
                </a:lnTo>
                <a:lnTo>
                  <a:pt x="3112304" y="4715326"/>
                </a:lnTo>
                <a:lnTo>
                  <a:pt x="3069716" y="4730071"/>
                </a:lnTo>
                <a:lnTo>
                  <a:pt x="3026769" y="4743993"/>
                </a:lnTo>
                <a:lnTo>
                  <a:pt x="2983472" y="4757083"/>
                </a:lnTo>
                <a:lnTo>
                  <a:pt x="2939833" y="4769331"/>
                </a:lnTo>
                <a:lnTo>
                  <a:pt x="2895862" y="4780728"/>
                </a:lnTo>
                <a:lnTo>
                  <a:pt x="2851566" y="4791265"/>
                </a:lnTo>
                <a:lnTo>
                  <a:pt x="2806956" y="4800934"/>
                </a:lnTo>
                <a:lnTo>
                  <a:pt x="2762038" y="4809724"/>
                </a:lnTo>
                <a:lnTo>
                  <a:pt x="2716824" y="4817628"/>
                </a:lnTo>
                <a:lnTo>
                  <a:pt x="2671320" y="4824636"/>
                </a:lnTo>
                <a:lnTo>
                  <a:pt x="2625535" y="4830739"/>
                </a:lnTo>
                <a:lnTo>
                  <a:pt x="2579480" y="4835927"/>
                </a:lnTo>
                <a:lnTo>
                  <a:pt x="2533161" y="4840193"/>
                </a:lnTo>
                <a:lnTo>
                  <a:pt x="2486589" y="4843527"/>
                </a:lnTo>
                <a:lnTo>
                  <a:pt x="2439771" y="4845919"/>
                </a:lnTo>
                <a:lnTo>
                  <a:pt x="2392717" y="4847361"/>
                </a:lnTo>
                <a:lnTo>
                  <a:pt x="2345435" y="4847844"/>
                </a:lnTo>
                <a:lnTo>
                  <a:pt x="2298154" y="4847361"/>
                </a:lnTo>
                <a:lnTo>
                  <a:pt x="2251100" y="4845919"/>
                </a:lnTo>
                <a:lnTo>
                  <a:pt x="2204282" y="4843527"/>
                </a:lnTo>
                <a:lnTo>
                  <a:pt x="2157710" y="4840193"/>
                </a:lnTo>
                <a:lnTo>
                  <a:pt x="2111391" y="4835927"/>
                </a:lnTo>
                <a:lnTo>
                  <a:pt x="2065336" y="4830739"/>
                </a:lnTo>
                <a:lnTo>
                  <a:pt x="2019551" y="4824636"/>
                </a:lnTo>
                <a:lnTo>
                  <a:pt x="1974047" y="4817628"/>
                </a:lnTo>
                <a:lnTo>
                  <a:pt x="1928833" y="4809724"/>
                </a:lnTo>
                <a:lnTo>
                  <a:pt x="1883915" y="4800934"/>
                </a:lnTo>
                <a:lnTo>
                  <a:pt x="1839305" y="4791265"/>
                </a:lnTo>
                <a:lnTo>
                  <a:pt x="1795009" y="4780728"/>
                </a:lnTo>
                <a:lnTo>
                  <a:pt x="1751038" y="4769331"/>
                </a:lnTo>
                <a:lnTo>
                  <a:pt x="1707399" y="4757083"/>
                </a:lnTo>
                <a:lnTo>
                  <a:pt x="1664102" y="4743993"/>
                </a:lnTo>
                <a:lnTo>
                  <a:pt x="1621155" y="4730071"/>
                </a:lnTo>
                <a:lnTo>
                  <a:pt x="1578567" y="4715326"/>
                </a:lnTo>
                <a:lnTo>
                  <a:pt x="1536348" y="4699766"/>
                </a:lnTo>
                <a:lnTo>
                  <a:pt x="1494504" y="4683400"/>
                </a:lnTo>
                <a:lnTo>
                  <a:pt x="1453046" y="4666238"/>
                </a:lnTo>
                <a:lnTo>
                  <a:pt x="1411982" y="4648289"/>
                </a:lnTo>
                <a:lnTo>
                  <a:pt x="1371321" y="4629561"/>
                </a:lnTo>
                <a:lnTo>
                  <a:pt x="1331071" y="4610064"/>
                </a:lnTo>
                <a:lnTo>
                  <a:pt x="1291242" y="4589807"/>
                </a:lnTo>
                <a:lnTo>
                  <a:pt x="1251842" y="4568799"/>
                </a:lnTo>
                <a:lnTo>
                  <a:pt x="1212880" y="4547049"/>
                </a:lnTo>
                <a:lnTo>
                  <a:pt x="1174364" y="4524566"/>
                </a:lnTo>
                <a:lnTo>
                  <a:pt x="1136304" y="4501358"/>
                </a:lnTo>
                <a:lnTo>
                  <a:pt x="1098707" y="4477436"/>
                </a:lnTo>
                <a:lnTo>
                  <a:pt x="1061584" y="4452808"/>
                </a:lnTo>
                <a:lnTo>
                  <a:pt x="1024943" y="4427483"/>
                </a:lnTo>
                <a:lnTo>
                  <a:pt x="988791" y="4401470"/>
                </a:lnTo>
                <a:lnTo>
                  <a:pt x="953139" y="4374778"/>
                </a:lnTo>
                <a:lnTo>
                  <a:pt x="917995" y="4347417"/>
                </a:lnTo>
                <a:lnTo>
                  <a:pt x="883367" y="4319395"/>
                </a:lnTo>
                <a:lnTo>
                  <a:pt x="849265" y="4290722"/>
                </a:lnTo>
                <a:lnTo>
                  <a:pt x="815697" y="4261406"/>
                </a:lnTo>
                <a:lnTo>
                  <a:pt x="782672" y="4231456"/>
                </a:lnTo>
                <a:lnTo>
                  <a:pt x="750199" y="4200883"/>
                </a:lnTo>
                <a:lnTo>
                  <a:pt x="718286" y="4169693"/>
                </a:lnTo>
                <a:lnTo>
                  <a:pt x="686943" y="4137898"/>
                </a:lnTo>
                <a:lnTo>
                  <a:pt x="656177" y="4105505"/>
                </a:lnTo>
                <a:lnTo>
                  <a:pt x="625998" y="4072524"/>
                </a:lnTo>
                <a:lnTo>
                  <a:pt x="596414" y="4038963"/>
                </a:lnTo>
                <a:lnTo>
                  <a:pt x="567435" y="4004833"/>
                </a:lnTo>
                <a:lnTo>
                  <a:pt x="539069" y="3970141"/>
                </a:lnTo>
                <a:lnTo>
                  <a:pt x="511324" y="3934898"/>
                </a:lnTo>
                <a:lnTo>
                  <a:pt x="484210" y="3899111"/>
                </a:lnTo>
                <a:lnTo>
                  <a:pt x="457735" y="3862791"/>
                </a:lnTo>
                <a:lnTo>
                  <a:pt x="431908" y="3825946"/>
                </a:lnTo>
                <a:lnTo>
                  <a:pt x="406738" y="3788584"/>
                </a:lnTo>
                <a:lnTo>
                  <a:pt x="382234" y="3750716"/>
                </a:lnTo>
                <a:lnTo>
                  <a:pt x="358404" y="3712351"/>
                </a:lnTo>
                <a:lnTo>
                  <a:pt x="335257" y="3673496"/>
                </a:lnTo>
                <a:lnTo>
                  <a:pt x="312801" y="3634163"/>
                </a:lnTo>
                <a:lnTo>
                  <a:pt x="291046" y="3594358"/>
                </a:lnTo>
                <a:lnTo>
                  <a:pt x="270001" y="3554092"/>
                </a:lnTo>
                <a:lnTo>
                  <a:pt x="249673" y="3513374"/>
                </a:lnTo>
                <a:lnTo>
                  <a:pt x="230073" y="3472212"/>
                </a:lnTo>
                <a:lnTo>
                  <a:pt x="211208" y="3430615"/>
                </a:lnTo>
                <a:lnTo>
                  <a:pt x="193087" y="3388594"/>
                </a:lnTo>
                <a:lnTo>
                  <a:pt x="175719" y="3346156"/>
                </a:lnTo>
                <a:lnTo>
                  <a:pt x="159113" y="3303311"/>
                </a:lnTo>
                <a:lnTo>
                  <a:pt x="143278" y="3260068"/>
                </a:lnTo>
                <a:lnTo>
                  <a:pt x="128222" y="3216435"/>
                </a:lnTo>
                <a:lnTo>
                  <a:pt x="113954" y="3172423"/>
                </a:lnTo>
                <a:lnTo>
                  <a:pt x="100484" y="3128039"/>
                </a:lnTo>
                <a:lnTo>
                  <a:pt x="87818" y="3083294"/>
                </a:lnTo>
                <a:lnTo>
                  <a:pt x="75968" y="3038196"/>
                </a:lnTo>
                <a:lnTo>
                  <a:pt x="64940" y="2992754"/>
                </a:lnTo>
                <a:lnTo>
                  <a:pt x="54744" y="2946977"/>
                </a:lnTo>
                <a:lnTo>
                  <a:pt x="45389" y="2900874"/>
                </a:lnTo>
                <a:lnTo>
                  <a:pt x="36883" y="2854455"/>
                </a:lnTo>
                <a:lnTo>
                  <a:pt x="29235" y="2807728"/>
                </a:lnTo>
                <a:lnTo>
                  <a:pt x="22455" y="2760702"/>
                </a:lnTo>
                <a:lnTo>
                  <a:pt x="16550" y="2713387"/>
                </a:lnTo>
                <a:lnTo>
                  <a:pt x="11529" y="2665791"/>
                </a:lnTo>
                <a:lnTo>
                  <a:pt x="7402" y="2617924"/>
                </a:lnTo>
                <a:lnTo>
                  <a:pt x="4176" y="2569794"/>
                </a:lnTo>
                <a:lnTo>
                  <a:pt x="1862" y="2521411"/>
                </a:lnTo>
                <a:lnTo>
                  <a:pt x="467" y="2472784"/>
                </a:lnTo>
                <a:lnTo>
                  <a:pt x="0" y="2423922"/>
                </a:lnTo>
                <a:close/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332462" y="2144791"/>
            <a:ext cx="1423607" cy="959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314639" y="787018"/>
            <a:ext cx="4125278" cy="456921"/>
          </a:xfrm>
          <a:prstGeom prst="rect">
            <a:avLst/>
          </a:prstGeom>
        </p:spPr>
        <p:txBody>
          <a:bodyPr vert="horz" wrap="square" lIns="0" tIns="69533" rIns="0" bIns="0" rtlCol="0">
            <a:spAutoFit/>
          </a:bodyPr>
          <a:lstStyle/>
          <a:p>
            <a:pPr marL="9525">
              <a:spcBef>
                <a:spcPts val="548"/>
              </a:spcBef>
            </a:pPr>
            <a:r>
              <a:rPr sz="2513" b="1" dirty="0">
                <a:solidFill>
                  <a:srgbClr val="800000"/>
                </a:solidFill>
                <a:latin typeface="Calibri"/>
                <a:cs typeface="Calibri"/>
              </a:rPr>
              <a:t>Bu </a:t>
            </a:r>
            <a:r>
              <a:rPr sz="2513" b="1" spc="-4" dirty="0">
                <a:solidFill>
                  <a:srgbClr val="800000"/>
                </a:solidFill>
                <a:latin typeface="Calibri"/>
                <a:cs typeface="Calibri"/>
              </a:rPr>
              <a:t>çalışma </a:t>
            </a:r>
            <a:r>
              <a:rPr sz="2513" b="1" dirty="0">
                <a:solidFill>
                  <a:srgbClr val="800000"/>
                </a:solidFill>
                <a:latin typeface="Calibri"/>
                <a:cs typeface="Calibri"/>
              </a:rPr>
              <a:t>neden</a:t>
            </a:r>
            <a:r>
              <a:rPr sz="2513" b="1"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513" b="1" dirty="0" err="1">
                <a:solidFill>
                  <a:srgbClr val="800000"/>
                </a:solidFill>
                <a:latin typeface="Calibri"/>
                <a:cs typeface="Calibri"/>
              </a:rPr>
              <a:t>önemli</a:t>
            </a:r>
            <a:r>
              <a:rPr sz="2513" b="1" dirty="0" smtClean="0">
                <a:solidFill>
                  <a:srgbClr val="800000"/>
                </a:solidFill>
                <a:latin typeface="Calibri"/>
                <a:cs typeface="Calibri"/>
              </a:rPr>
              <a:t>?</a:t>
            </a:r>
            <a:endParaRPr sz="2513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4140" y="2187390"/>
            <a:ext cx="1429989" cy="90784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5715">
              <a:lnSpc>
                <a:spcPct val="101099"/>
              </a:lnSpc>
              <a:spcBef>
                <a:spcPts val="71"/>
              </a:spcBef>
            </a:pPr>
            <a:r>
              <a:rPr lang="tr-TR" sz="1425" b="1" spc="4" dirty="0" smtClean="0">
                <a:cs typeface="Calibri"/>
              </a:rPr>
              <a:t>2016 </a:t>
            </a:r>
            <a:r>
              <a:rPr lang="tr-TR" sz="1425" b="1" dirty="0">
                <a:cs typeface="Calibri"/>
              </a:rPr>
              <a:t>yılına</a:t>
            </a:r>
            <a:r>
              <a:rPr lang="tr-TR" sz="1425" b="1" spc="-30" dirty="0">
                <a:cs typeface="Calibri"/>
              </a:rPr>
              <a:t> </a:t>
            </a:r>
            <a:r>
              <a:rPr lang="tr-TR" sz="1425" b="1" dirty="0" smtClean="0">
                <a:cs typeface="Calibri"/>
              </a:rPr>
              <a:t>ait  </a:t>
            </a:r>
            <a:r>
              <a:rPr lang="tr-TR" sz="1425" b="1" dirty="0">
                <a:cs typeface="Calibri"/>
              </a:rPr>
              <a:t>KİDR </a:t>
            </a:r>
            <a:r>
              <a:rPr lang="tr-TR" sz="1425" b="1" dirty="0" err="1">
                <a:cs typeface="Calibri"/>
              </a:rPr>
              <a:t>ler</a:t>
            </a:r>
            <a:r>
              <a:rPr lang="tr-TR" sz="1425" b="1" spc="-53" dirty="0">
                <a:cs typeface="Calibri"/>
              </a:rPr>
              <a:t> </a:t>
            </a:r>
            <a:r>
              <a:rPr lang="tr-TR" sz="1425" b="1" dirty="0">
                <a:cs typeface="Calibri"/>
              </a:rPr>
              <a:t>için</a:t>
            </a:r>
          </a:p>
          <a:p>
            <a:pPr marL="9525" marR="3810" indent="5715">
              <a:lnSpc>
                <a:spcPct val="101099"/>
              </a:lnSpc>
              <a:spcBef>
                <a:spcPts val="71"/>
              </a:spcBef>
            </a:pPr>
            <a:r>
              <a:rPr sz="1425" b="1" dirty="0" err="1" smtClean="0">
                <a:latin typeface="Calibri"/>
                <a:cs typeface="Calibri"/>
              </a:rPr>
              <a:t>İ</a:t>
            </a:r>
            <a:r>
              <a:rPr sz="1425" b="1" spc="-4" dirty="0" err="1" smtClean="0">
                <a:latin typeface="Calibri"/>
                <a:cs typeface="Calibri"/>
              </a:rPr>
              <a:t>y</a:t>
            </a:r>
            <a:r>
              <a:rPr sz="1425" b="1" dirty="0" err="1" smtClean="0">
                <a:latin typeface="Calibri"/>
                <a:cs typeface="Calibri"/>
              </a:rPr>
              <a:t>il</a:t>
            </a:r>
            <a:r>
              <a:rPr sz="1425" b="1" spc="8" dirty="0" err="1" smtClean="0">
                <a:latin typeface="Calibri"/>
                <a:cs typeface="Calibri"/>
              </a:rPr>
              <a:t>e</a:t>
            </a:r>
            <a:r>
              <a:rPr sz="1425" b="1" spc="-11" dirty="0" err="1" smtClean="0">
                <a:latin typeface="Calibri"/>
                <a:cs typeface="Calibri"/>
              </a:rPr>
              <a:t>ş</a:t>
            </a:r>
            <a:r>
              <a:rPr sz="1425" b="1" spc="4" dirty="0" err="1" smtClean="0">
                <a:latin typeface="Calibri"/>
                <a:cs typeface="Calibri"/>
              </a:rPr>
              <a:t>t</a:t>
            </a:r>
            <a:r>
              <a:rPr sz="1425" b="1" dirty="0" err="1" smtClean="0">
                <a:latin typeface="Calibri"/>
                <a:cs typeface="Calibri"/>
              </a:rPr>
              <a:t>irme</a:t>
            </a:r>
            <a:r>
              <a:rPr sz="1425" b="1" dirty="0" smtClean="0">
                <a:latin typeface="Calibri"/>
                <a:cs typeface="Calibri"/>
              </a:rPr>
              <a:t>  </a:t>
            </a:r>
            <a:r>
              <a:rPr sz="1425" b="1" spc="-4" dirty="0">
                <a:latin typeface="Calibri"/>
                <a:cs typeface="Calibri"/>
              </a:rPr>
              <a:t>ç</a:t>
            </a:r>
            <a:r>
              <a:rPr sz="1425" b="1" dirty="0">
                <a:latin typeface="Calibri"/>
                <a:cs typeface="Calibri"/>
              </a:rPr>
              <a:t>alı</a:t>
            </a:r>
            <a:r>
              <a:rPr sz="1425" b="1" spc="8" dirty="0">
                <a:latin typeface="Calibri"/>
                <a:cs typeface="Calibri"/>
              </a:rPr>
              <a:t>şm</a:t>
            </a:r>
            <a:r>
              <a:rPr sz="1425" b="1" spc="4" dirty="0">
                <a:latin typeface="Calibri"/>
                <a:cs typeface="Calibri"/>
              </a:rPr>
              <a:t>a</a:t>
            </a:r>
            <a:r>
              <a:rPr sz="1425" b="1" dirty="0">
                <a:latin typeface="Calibri"/>
                <a:cs typeface="Calibri"/>
              </a:rPr>
              <a:t>l</a:t>
            </a:r>
            <a:r>
              <a:rPr sz="1425" b="1" spc="4" dirty="0">
                <a:latin typeface="Calibri"/>
                <a:cs typeface="Calibri"/>
              </a:rPr>
              <a:t>a</a:t>
            </a:r>
            <a:r>
              <a:rPr sz="1425" b="1" dirty="0">
                <a:latin typeface="Calibri"/>
                <a:cs typeface="Calibri"/>
              </a:rPr>
              <a:t>rı</a:t>
            </a:r>
          </a:p>
        </p:txBody>
      </p:sp>
      <p:sp>
        <p:nvSpPr>
          <p:cNvPr id="12" name="object 12"/>
          <p:cNvSpPr/>
          <p:nvPr/>
        </p:nvSpPr>
        <p:spPr>
          <a:xfrm>
            <a:off x="6782323" y="4061116"/>
            <a:ext cx="1585009" cy="707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6855714" y="2129408"/>
            <a:ext cx="1511618" cy="9046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6931438" y="2148268"/>
            <a:ext cx="1435894" cy="822822"/>
          </a:xfrm>
          <a:prstGeom prst="rect">
            <a:avLst/>
          </a:prstGeom>
        </p:spPr>
        <p:txBody>
          <a:bodyPr vert="horz" wrap="square" lIns="0" tIns="14764" rIns="0" bIns="0" rtlCol="0">
            <a:spAutoFit/>
          </a:bodyPr>
          <a:lstStyle/>
          <a:p>
            <a:pPr marR="3810" indent="9525">
              <a:lnSpc>
                <a:spcPts val="1298"/>
              </a:lnSpc>
              <a:spcBef>
                <a:spcPts val="116"/>
              </a:spcBef>
            </a:pPr>
            <a:r>
              <a:rPr sz="1100" b="1" spc="-11" dirty="0">
                <a:latin typeface="Calibri"/>
                <a:cs typeface="Calibri"/>
              </a:rPr>
              <a:t>Kurum </a:t>
            </a:r>
            <a:r>
              <a:rPr sz="1100" b="1" spc="-4" dirty="0">
                <a:latin typeface="Calibri"/>
                <a:cs typeface="Calibri"/>
              </a:rPr>
              <a:t>iç </a:t>
            </a:r>
            <a:r>
              <a:rPr sz="1100" b="1" spc="-8" dirty="0">
                <a:latin typeface="Calibri"/>
                <a:cs typeface="Calibri"/>
              </a:rPr>
              <a:t>değerlendirme  </a:t>
            </a:r>
            <a:r>
              <a:rPr sz="1100" b="1" spc="-11" dirty="0">
                <a:latin typeface="Calibri"/>
                <a:cs typeface="Calibri"/>
              </a:rPr>
              <a:t>kılavuzu </a:t>
            </a:r>
            <a:r>
              <a:rPr sz="1100" b="1" spc="-8" dirty="0">
                <a:latin typeface="Calibri"/>
                <a:cs typeface="Calibri"/>
              </a:rPr>
              <a:t>hazırlandı  </a:t>
            </a:r>
            <a:r>
              <a:rPr sz="1100" b="1" spc="-19" dirty="0">
                <a:latin typeface="Calibri"/>
                <a:cs typeface="Calibri"/>
              </a:rPr>
              <a:t>Takvim</a:t>
            </a:r>
            <a:r>
              <a:rPr sz="1100" b="1" spc="-56" dirty="0">
                <a:latin typeface="Calibri"/>
                <a:cs typeface="Calibri"/>
              </a:rPr>
              <a:t> </a:t>
            </a:r>
            <a:r>
              <a:rPr sz="1100" b="1" spc="-8" dirty="0">
                <a:latin typeface="Calibri"/>
                <a:cs typeface="Calibri"/>
              </a:rPr>
              <a:t>oluşturuldu</a:t>
            </a:r>
            <a:endParaRPr sz="1100" b="1" dirty="0">
              <a:latin typeface="Calibri"/>
              <a:cs typeface="Calibri"/>
            </a:endParaRPr>
          </a:p>
          <a:p>
            <a:pPr indent="9525">
              <a:lnSpc>
                <a:spcPts val="1248"/>
              </a:lnSpc>
            </a:pPr>
            <a:r>
              <a:rPr sz="1100" b="1" spc="4" dirty="0" err="1">
                <a:latin typeface="Calibri"/>
                <a:cs typeface="Calibri"/>
              </a:rPr>
              <a:t>Bilgilendirme</a:t>
            </a:r>
            <a:r>
              <a:rPr sz="1100" b="1" spc="-8" dirty="0">
                <a:latin typeface="Calibri"/>
                <a:cs typeface="Calibri"/>
              </a:rPr>
              <a:t> </a:t>
            </a:r>
            <a:r>
              <a:rPr sz="1100" b="1" dirty="0" err="1" smtClean="0">
                <a:latin typeface="Calibri"/>
                <a:cs typeface="Calibri"/>
              </a:rPr>
              <a:t>toplantısı</a:t>
            </a:r>
            <a:r>
              <a:rPr lang="tr-TR" sz="1100" b="1" dirty="0" smtClean="0">
                <a:latin typeface="Calibri"/>
                <a:cs typeface="Calibri"/>
              </a:rPr>
              <a:t> düzenlendi</a:t>
            </a:r>
            <a:endParaRPr sz="1100" b="1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14412" y="4061116"/>
            <a:ext cx="1583627" cy="738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3432143" y="4188194"/>
            <a:ext cx="1311592" cy="66643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256223">
              <a:lnSpc>
                <a:spcPct val="101099"/>
              </a:lnSpc>
              <a:spcBef>
                <a:spcPts val="71"/>
              </a:spcBef>
            </a:pPr>
            <a:r>
              <a:rPr sz="1425" b="1" dirty="0">
                <a:latin typeface="Calibri"/>
                <a:cs typeface="Calibri"/>
              </a:rPr>
              <a:t>Sonuçların  değerlendirilmesi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090065" y="2801302"/>
            <a:ext cx="585788" cy="496289"/>
          </a:xfrm>
          <a:prstGeom prst="rect">
            <a:avLst/>
          </a:prstGeom>
        </p:spPr>
        <p:txBody>
          <a:bodyPr vert="horz" wrap="square" lIns="0" tIns="34289" rIns="0" bIns="0" rtlCol="0">
            <a:spAutoFit/>
          </a:bodyPr>
          <a:lstStyle/>
          <a:p>
            <a:pPr marL="62865" marR="3810" indent="-53816">
              <a:lnSpc>
                <a:spcPts val="1815"/>
              </a:lnSpc>
              <a:spcBef>
                <a:spcPts val="269"/>
              </a:spcBef>
            </a:pP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Önlem  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(Ö)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82287" y="2268855"/>
            <a:ext cx="2475166" cy="12441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5991416" y="2794921"/>
            <a:ext cx="533876" cy="4962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50019" marR="3810" indent="-140970">
              <a:lnSpc>
                <a:spcPts val="1815"/>
              </a:lnSpc>
              <a:spcBef>
                <a:spcPts val="270"/>
              </a:spcBef>
            </a:pP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nla  (P)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7792" y="3662267"/>
            <a:ext cx="602456" cy="49645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1898"/>
              </a:lnSpc>
              <a:spcBef>
                <a:spcPts val="71"/>
              </a:spcBef>
            </a:pP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50" spc="-26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gula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ts val="1898"/>
              </a:lnSpc>
            </a:pP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(U)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81143" y="3497580"/>
            <a:ext cx="2476310" cy="12430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5062442" y="3666839"/>
            <a:ext cx="640556" cy="496289"/>
          </a:xfrm>
          <a:prstGeom prst="rect">
            <a:avLst/>
          </a:prstGeom>
        </p:spPr>
        <p:txBody>
          <a:bodyPr vert="horz" wrap="square" lIns="0" tIns="34289" rIns="0" bIns="0" rtlCol="0">
            <a:spAutoFit/>
          </a:bodyPr>
          <a:lstStyle/>
          <a:p>
            <a:pPr marL="92869" marR="3810" indent="-83820">
              <a:lnSpc>
                <a:spcPts val="1815"/>
              </a:lnSpc>
              <a:spcBef>
                <a:spcPts val="269"/>
              </a:spcBef>
            </a:pPr>
            <a:r>
              <a:rPr sz="1650" spc="-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50" spc="-26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50" spc="-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50" spc="-4" dirty="0">
                <a:solidFill>
                  <a:srgbClr val="FFFFFF"/>
                </a:solidFill>
                <a:latin typeface="Calibri"/>
                <a:cs typeface="Calibri"/>
              </a:rPr>
              <a:t>ol  </a:t>
            </a: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1650" spc="-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8" dirty="0">
                <a:solidFill>
                  <a:srgbClr val="FFFFFF"/>
                </a:solidFill>
                <a:latin typeface="Calibri"/>
                <a:cs typeface="Calibri"/>
              </a:rPr>
              <a:t>(K)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29275" y="3302127"/>
            <a:ext cx="396050" cy="1674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5618987" y="3607308"/>
            <a:ext cx="396050" cy="1663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5090065" y="1827943"/>
            <a:ext cx="1584389" cy="25879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613" b="1" dirty="0">
                <a:latin typeface="Calibri"/>
                <a:cs typeface="Calibri"/>
              </a:rPr>
              <a:t>İç</a:t>
            </a:r>
            <a:r>
              <a:rPr sz="1613" b="1" spc="-49" dirty="0">
                <a:latin typeface="Calibri"/>
                <a:cs typeface="Calibri"/>
              </a:rPr>
              <a:t> </a:t>
            </a:r>
            <a:r>
              <a:rPr sz="1613" b="1" dirty="0">
                <a:latin typeface="Calibri"/>
                <a:cs typeface="Calibri"/>
              </a:rPr>
              <a:t>Değerlendirme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47485" y="1012252"/>
            <a:ext cx="1734837" cy="25879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613" b="1" dirty="0">
                <a:latin typeface="Calibri"/>
                <a:cs typeface="Calibri"/>
              </a:rPr>
              <a:t>Dış</a:t>
            </a:r>
            <a:r>
              <a:rPr sz="1613" b="1" spc="-34" dirty="0">
                <a:latin typeface="Calibri"/>
                <a:cs typeface="Calibri"/>
              </a:rPr>
              <a:t> </a:t>
            </a:r>
            <a:r>
              <a:rPr sz="1613" b="1" dirty="0">
                <a:latin typeface="Calibri"/>
                <a:cs typeface="Calibri"/>
              </a:rPr>
              <a:t>Değerlendirme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91691" y="2718817"/>
            <a:ext cx="275749" cy="39728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2513" dirty="0">
                <a:solidFill>
                  <a:srgbClr val="1F3863"/>
                </a:solidFill>
                <a:latin typeface="Segoe UI Symbol"/>
                <a:cs typeface="Segoe UI Symbol"/>
              </a:rPr>
              <a:t>✔</a:t>
            </a:r>
            <a:endParaRPr sz="2513">
              <a:latin typeface="Segoe UI Symbol"/>
              <a:cs typeface="Segoe UI 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47722" y="4146511"/>
            <a:ext cx="1482845" cy="73545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2386" marR="159544" indent="-33338">
              <a:lnSpc>
                <a:spcPts val="1725"/>
              </a:lnSpc>
              <a:spcBef>
                <a:spcPts val="135"/>
              </a:spcBef>
            </a:pPr>
            <a:r>
              <a:rPr sz="1425" b="1" dirty="0">
                <a:latin typeface="Calibri"/>
                <a:cs typeface="Calibri"/>
              </a:rPr>
              <a:t>Sürecin</a:t>
            </a:r>
            <a:r>
              <a:rPr sz="1425" b="1" spc="-34" dirty="0">
                <a:latin typeface="Calibri"/>
                <a:cs typeface="Calibri"/>
              </a:rPr>
              <a:t> </a:t>
            </a:r>
            <a:r>
              <a:rPr sz="1425" b="1" dirty="0">
                <a:latin typeface="Calibri"/>
                <a:cs typeface="Calibri"/>
              </a:rPr>
              <a:t>takvime  </a:t>
            </a:r>
            <a:r>
              <a:rPr sz="1425" b="1" spc="-4" dirty="0">
                <a:latin typeface="Calibri"/>
                <a:cs typeface="Calibri"/>
              </a:rPr>
              <a:t>göre</a:t>
            </a:r>
            <a:r>
              <a:rPr sz="1425" b="1" spc="-68" dirty="0">
                <a:latin typeface="Calibri"/>
                <a:cs typeface="Calibri"/>
              </a:rPr>
              <a:t> </a:t>
            </a:r>
            <a:r>
              <a:rPr sz="1425" b="1" dirty="0">
                <a:latin typeface="Calibri"/>
                <a:cs typeface="Calibri"/>
              </a:rPr>
              <a:t>işletilmesi</a:t>
            </a:r>
          </a:p>
          <a:p>
            <a:pPr marR="235268" algn="r">
              <a:lnSpc>
                <a:spcPts val="2235"/>
              </a:lnSpc>
            </a:pPr>
            <a:r>
              <a:rPr sz="2513" spc="-1898" dirty="0">
                <a:solidFill>
                  <a:srgbClr val="1F3863"/>
                </a:solidFill>
                <a:latin typeface="Segoe UI Symbol"/>
                <a:cs typeface="Segoe UI Symbol"/>
              </a:rPr>
              <a:t>✔</a:t>
            </a:r>
            <a:endParaRPr sz="2513" dirty="0">
              <a:latin typeface="Segoe UI Symbol"/>
              <a:cs typeface="Segoe UI 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12659" y="4295490"/>
            <a:ext cx="275749" cy="39728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2513" dirty="0">
                <a:solidFill>
                  <a:srgbClr val="1F3863"/>
                </a:solidFill>
                <a:latin typeface="Segoe UI Symbol"/>
                <a:cs typeface="Segoe UI Symbol"/>
              </a:rPr>
              <a:t>✔</a:t>
            </a:r>
            <a:endParaRPr sz="2513">
              <a:latin typeface="Segoe UI Symbol"/>
              <a:cs typeface="Segoe UI Symbol"/>
            </a:endParaRPr>
          </a:p>
        </p:txBody>
      </p:sp>
      <p:sp>
        <p:nvSpPr>
          <p:cNvPr id="32" name="object 20"/>
          <p:cNvSpPr txBox="1"/>
          <p:nvPr/>
        </p:nvSpPr>
        <p:spPr>
          <a:xfrm>
            <a:off x="5977644" y="3658105"/>
            <a:ext cx="770437" cy="49629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50019" marR="3810" indent="-140970">
              <a:lnSpc>
                <a:spcPts val="1815"/>
              </a:lnSpc>
              <a:spcBef>
                <a:spcPts val="270"/>
              </a:spcBef>
            </a:pPr>
            <a:r>
              <a:rPr lang="tr-TR" sz="1650" spc="-4" dirty="0" smtClean="0">
                <a:solidFill>
                  <a:srgbClr val="FFFFFF"/>
                </a:solidFill>
                <a:latin typeface="Calibri"/>
                <a:cs typeface="Calibri"/>
              </a:rPr>
              <a:t>Uygula</a:t>
            </a:r>
            <a:r>
              <a:rPr sz="1650" spc="-8" dirty="0" smtClean="0">
                <a:solidFill>
                  <a:srgbClr val="FFFFFF"/>
                </a:solidFill>
                <a:latin typeface="Calibri"/>
                <a:cs typeface="Calibri"/>
              </a:rPr>
              <a:t>  (</a:t>
            </a:r>
            <a:r>
              <a:rPr lang="tr-TR" sz="1650" spc="-8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50" spc="-8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33" name="object 23"/>
          <p:cNvSpPr txBox="1"/>
          <p:nvPr/>
        </p:nvSpPr>
        <p:spPr>
          <a:xfrm>
            <a:off x="4983320" y="2785960"/>
            <a:ext cx="640556" cy="496289"/>
          </a:xfrm>
          <a:prstGeom prst="rect">
            <a:avLst/>
          </a:prstGeom>
        </p:spPr>
        <p:txBody>
          <a:bodyPr vert="horz" wrap="square" lIns="0" tIns="34289" rIns="0" bIns="0" rtlCol="0">
            <a:spAutoFit/>
          </a:bodyPr>
          <a:lstStyle/>
          <a:p>
            <a:pPr marL="92869" marR="3810" indent="-83820">
              <a:lnSpc>
                <a:spcPts val="1815"/>
              </a:lnSpc>
              <a:spcBef>
                <a:spcPts val="269"/>
              </a:spcBef>
            </a:pPr>
            <a:r>
              <a:rPr lang="tr-TR" sz="1650" spc="-34" dirty="0" smtClean="0">
                <a:solidFill>
                  <a:srgbClr val="FFFFFF"/>
                </a:solidFill>
                <a:latin typeface="Calibri"/>
                <a:cs typeface="Calibri"/>
              </a:rPr>
              <a:t>Önlem Al </a:t>
            </a:r>
            <a:r>
              <a:rPr sz="1650" spc="-8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tr-TR" sz="1650" spc="-8" dirty="0" smtClean="0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sz="1650" spc="-8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8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716" y="765161"/>
            <a:ext cx="7238084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8" dirty="0">
                <a:solidFill>
                  <a:srgbClr val="800000"/>
                </a:solidFill>
              </a:rPr>
              <a:t>Sürecin net </a:t>
            </a:r>
            <a:r>
              <a:rPr sz="3300" spc="-4" dirty="0">
                <a:solidFill>
                  <a:srgbClr val="800000"/>
                </a:solidFill>
              </a:rPr>
              <a:t>anlaşıldığına dair</a:t>
            </a:r>
            <a:r>
              <a:rPr sz="3300" spc="30" dirty="0">
                <a:solidFill>
                  <a:srgbClr val="800000"/>
                </a:solidFill>
              </a:rPr>
              <a:t> </a:t>
            </a:r>
            <a:r>
              <a:rPr sz="3300" spc="-4" dirty="0">
                <a:solidFill>
                  <a:srgbClr val="800000"/>
                </a:solidFill>
              </a:rPr>
              <a:t>bulgular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1082230" y="1938814"/>
            <a:ext cx="7030403" cy="3086582"/>
          </a:xfrm>
          <a:prstGeom prst="rect">
            <a:avLst/>
          </a:prstGeom>
        </p:spPr>
        <p:txBody>
          <a:bodyPr vert="horz" wrap="square" lIns="0" tIns="105251" rIns="0" bIns="0" rtlCol="0">
            <a:spAutoFit/>
          </a:bodyPr>
          <a:lstStyle/>
          <a:p>
            <a:pPr marL="9525">
              <a:spcBef>
                <a:spcPts val="829"/>
              </a:spcBef>
            </a:pPr>
            <a:r>
              <a:rPr spc="-4" dirty="0">
                <a:latin typeface="Wingdings"/>
                <a:cs typeface="Wingdings"/>
              </a:rPr>
              <a:t></a:t>
            </a:r>
            <a:r>
              <a:rPr spc="-4" dirty="0">
                <a:latin typeface="Calibri"/>
                <a:cs typeface="Calibri"/>
              </a:rPr>
              <a:t>Genel bilgi aktarımından </a:t>
            </a:r>
            <a:r>
              <a:rPr spc="-8" dirty="0">
                <a:latin typeface="Calibri"/>
                <a:cs typeface="Calibri"/>
              </a:rPr>
              <a:t>çok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“Nasıl” </a:t>
            </a:r>
            <a:r>
              <a:rPr spc="-4" dirty="0">
                <a:latin typeface="Calibri"/>
                <a:cs typeface="Calibri"/>
              </a:rPr>
              <a:t>sorularının</a:t>
            </a:r>
            <a:r>
              <a:rPr spc="26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cevaplandırılması,</a:t>
            </a:r>
            <a:endParaRPr dirty="0">
              <a:latin typeface="Calibri"/>
              <a:cs typeface="Calibri"/>
            </a:endParaRPr>
          </a:p>
          <a:p>
            <a:pPr marL="180975" marR="1317784" indent="-171450">
              <a:spcBef>
                <a:spcPts val="754"/>
              </a:spcBef>
            </a:pPr>
            <a:r>
              <a:rPr spc="-4" dirty="0">
                <a:latin typeface="Wingdings"/>
                <a:cs typeface="Wingdings"/>
              </a:rPr>
              <a:t></a:t>
            </a:r>
            <a:r>
              <a:rPr spc="-4" dirty="0">
                <a:latin typeface="Calibri"/>
                <a:cs typeface="Calibri"/>
              </a:rPr>
              <a:t>KİDR de </a:t>
            </a:r>
            <a:r>
              <a:rPr spc="-8" dirty="0">
                <a:latin typeface="Calibri"/>
                <a:cs typeface="Calibri"/>
              </a:rPr>
              <a:t>kurumun </a:t>
            </a:r>
            <a:r>
              <a:rPr b="1" i="1" spc="-8" dirty="0">
                <a:solidFill>
                  <a:srgbClr val="FF0000"/>
                </a:solidFill>
                <a:latin typeface="Calibri"/>
                <a:cs typeface="Calibri"/>
              </a:rPr>
              <a:t>niteliksel </a:t>
            </a:r>
            <a:r>
              <a:rPr b="1" i="1" spc="-11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niceliksel </a:t>
            </a:r>
            <a:r>
              <a:rPr spc="-4" dirty="0">
                <a:latin typeface="Calibri"/>
                <a:cs typeface="Calibri"/>
              </a:rPr>
              <a:t>değerlendirmesinin  yapılabilmesine olanak </a:t>
            </a:r>
            <a:r>
              <a:rPr spc="-11" dirty="0">
                <a:latin typeface="Calibri"/>
                <a:cs typeface="Calibri"/>
              </a:rPr>
              <a:t>veren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spc="-19" dirty="0">
                <a:latin typeface="Calibri"/>
                <a:cs typeface="Calibri"/>
              </a:rPr>
              <a:t>bilgiler,</a:t>
            </a:r>
            <a:endParaRPr dirty="0">
              <a:latin typeface="Calibri"/>
              <a:cs typeface="Calibri"/>
            </a:endParaRPr>
          </a:p>
          <a:p>
            <a:pPr marL="180975" marR="3810" indent="-171450">
              <a:spcBef>
                <a:spcPts val="750"/>
              </a:spcBef>
            </a:pPr>
            <a:r>
              <a:rPr spc="-8" dirty="0">
                <a:latin typeface="Wingdings"/>
                <a:cs typeface="Wingdings"/>
              </a:rPr>
              <a:t></a:t>
            </a:r>
            <a:r>
              <a:rPr b="1" i="1" spc="-8" dirty="0">
                <a:solidFill>
                  <a:srgbClr val="FF0000"/>
                </a:solidFill>
                <a:latin typeface="Calibri"/>
                <a:cs typeface="Calibri"/>
              </a:rPr>
              <a:t>Kurumsal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Dış Değerlendirme </a:t>
            </a:r>
            <a:r>
              <a:rPr b="1" i="1" spc="-15" dirty="0">
                <a:solidFill>
                  <a:srgbClr val="FF0000"/>
                </a:solidFill>
                <a:latin typeface="Calibri"/>
                <a:cs typeface="Calibri"/>
              </a:rPr>
              <a:t>Ö</a:t>
            </a:r>
            <a:r>
              <a:rPr sz="2700" b="1" i="1" spc="-23" baseline="6944" dirty="0">
                <a:solidFill>
                  <a:srgbClr val="FF0000"/>
                </a:solidFill>
                <a:latin typeface="Calibri"/>
                <a:cs typeface="Calibri"/>
              </a:rPr>
              <a:t>̈</a:t>
            </a:r>
            <a:r>
              <a:rPr b="1" i="1" spc="-15" dirty="0">
                <a:solidFill>
                  <a:srgbClr val="FF0000"/>
                </a:solidFill>
                <a:latin typeface="Calibri"/>
                <a:cs typeface="Calibri"/>
              </a:rPr>
              <a:t>lçütlerinin</a:t>
            </a:r>
            <a:r>
              <a:rPr spc="-15" dirty="0">
                <a:latin typeface="Calibri"/>
                <a:cs typeface="Calibri"/>
              </a:rPr>
              <a:t>, </a:t>
            </a:r>
            <a:r>
              <a:rPr spc="-8" dirty="0">
                <a:latin typeface="Calibri"/>
                <a:cs typeface="Calibri"/>
              </a:rPr>
              <a:t>kurumun </a:t>
            </a:r>
            <a:r>
              <a:rPr dirty="0">
                <a:latin typeface="Calibri"/>
                <a:cs typeface="Calibri"/>
              </a:rPr>
              <a:t>iç </a:t>
            </a:r>
            <a:r>
              <a:rPr spc="-11" dirty="0">
                <a:latin typeface="Calibri"/>
                <a:cs typeface="Calibri"/>
              </a:rPr>
              <a:t>kalite </a:t>
            </a:r>
            <a:r>
              <a:rPr spc="-4" dirty="0">
                <a:latin typeface="Calibri"/>
                <a:cs typeface="Calibri"/>
              </a:rPr>
              <a:t>güvencesi </a:t>
            </a:r>
            <a:r>
              <a:rPr dirty="0">
                <a:latin typeface="Calibri"/>
                <a:cs typeface="Calibri"/>
              </a:rPr>
              <a:t>için  </a:t>
            </a:r>
            <a:r>
              <a:rPr spc="-4" dirty="0">
                <a:latin typeface="Calibri"/>
                <a:cs typeface="Calibri"/>
              </a:rPr>
              <a:t>de </a:t>
            </a:r>
            <a:r>
              <a:rPr dirty="0">
                <a:latin typeface="Calibri"/>
                <a:cs typeface="Calibri"/>
              </a:rPr>
              <a:t>esas </a:t>
            </a:r>
            <a:r>
              <a:rPr spc="-4" dirty="0">
                <a:latin typeface="Calibri"/>
                <a:cs typeface="Calibri"/>
              </a:rPr>
              <a:t>teşkil ettiğinin</a:t>
            </a:r>
            <a:r>
              <a:rPr spc="-83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vurgulanması,</a:t>
            </a:r>
            <a:endParaRPr dirty="0">
              <a:latin typeface="Calibri"/>
              <a:cs typeface="Calibri"/>
            </a:endParaRPr>
          </a:p>
          <a:p>
            <a:pPr marL="9525">
              <a:spcBef>
                <a:spcPts val="746"/>
              </a:spcBef>
            </a:pPr>
            <a:r>
              <a:rPr spc="-23" dirty="0">
                <a:latin typeface="Wingdings"/>
                <a:cs typeface="Wingdings"/>
              </a:rPr>
              <a:t></a:t>
            </a:r>
            <a:r>
              <a:rPr spc="-23" dirty="0">
                <a:latin typeface="Calibri"/>
                <a:cs typeface="Calibri"/>
              </a:rPr>
              <a:t>Tanımlı </a:t>
            </a:r>
            <a:r>
              <a:rPr spc="-4" dirty="0">
                <a:latin typeface="Calibri"/>
                <a:cs typeface="Calibri"/>
              </a:rPr>
              <a:t>süreçlerin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detaylandırılması</a:t>
            </a:r>
            <a:r>
              <a:rPr spc="-4" dirty="0">
                <a:latin typeface="Calibri"/>
                <a:cs typeface="Calibri"/>
              </a:rPr>
              <a:t>,</a:t>
            </a:r>
            <a:endParaRPr dirty="0">
              <a:latin typeface="Calibri"/>
              <a:cs typeface="Calibri"/>
            </a:endParaRPr>
          </a:p>
          <a:p>
            <a:pPr marL="9525">
              <a:spcBef>
                <a:spcPts val="754"/>
              </a:spcBef>
            </a:pPr>
            <a:r>
              <a:rPr spc="-8" dirty="0">
                <a:latin typeface="Wingdings"/>
                <a:cs typeface="Wingdings"/>
              </a:rPr>
              <a:t></a:t>
            </a:r>
            <a:r>
              <a:rPr spc="-8" dirty="0">
                <a:latin typeface="Calibri"/>
                <a:cs typeface="Calibri"/>
              </a:rPr>
              <a:t>Göstergelerin </a:t>
            </a:r>
            <a:r>
              <a:rPr spc="-4" dirty="0">
                <a:latin typeface="Calibri"/>
                <a:cs typeface="Calibri"/>
              </a:rPr>
              <a:t>nasıl izlendiğine, iyileştirmelerin nasıl yapıldığına</a:t>
            </a:r>
            <a:r>
              <a:rPr spc="19" dirty="0">
                <a:latin typeface="Calibri"/>
                <a:cs typeface="Calibri"/>
              </a:rPr>
              <a:t> </a:t>
            </a:r>
            <a:r>
              <a:rPr spc="-23" dirty="0">
                <a:latin typeface="Calibri"/>
                <a:cs typeface="Calibri"/>
              </a:rPr>
              <a:t>ve</a:t>
            </a:r>
            <a:endParaRPr dirty="0">
              <a:latin typeface="Calibri"/>
              <a:cs typeface="Calibri"/>
            </a:endParaRPr>
          </a:p>
          <a:p>
            <a:pPr marL="180975"/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çevrimlerin nasıl kapatıldığına </a:t>
            </a:r>
            <a:r>
              <a:rPr spc="-4" dirty="0">
                <a:latin typeface="Calibri"/>
                <a:cs typeface="Calibri"/>
              </a:rPr>
              <a:t>dair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açıklamalar,</a:t>
            </a:r>
            <a:endParaRPr dirty="0">
              <a:latin typeface="Calibri"/>
              <a:cs typeface="Calibri"/>
            </a:endParaRPr>
          </a:p>
          <a:p>
            <a:pPr marL="9525">
              <a:spcBef>
                <a:spcPts val="746"/>
              </a:spcBef>
            </a:pPr>
            <a:r>
              <a:rPr spc="-4" dirty="0">
                <a:latin typeface="Wingdings"/>
                <a:cs typeface="Wingdings"/>
              </a:rPr>
              <a:t></a:t>
            </a:r>
            <a:r>
              <a:rPr spc="-4" dirty="0">
                <a:latin typeface="Calibri"/>
                <a:cs typeface="Calibri"/>
              </a:rPr>
              <a:t>Bilginin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kanıtlarla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desteklenmesi.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942" y="1098709"/>
            <a:ext cx="1070610" cy="39728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2513" b="1" dirty="0">
                <a:latin typeface="Calibri"/>
                <a:cs typeface="Calibri"/>
              </a:rPr>
              <a:t>Örnek</a:t>
            </a:r>
            <a:r>
              <a:rPr sz="2513" b="1" spc="-68" dirty="0">
                <a:latin typeface="Calibri"/>
                <a:cs typeface="Calibri"/>
              </a:rPr>
              <a:t> </a:t>
            </a:r>
            <a:r>
              <a:rPr sz="2513" b="1" dirty="0">
                <a:latin typeface="Calibri"/>
                <a:cs typeface="Calibri"/>
              </a:rPr>
              <a:t>1</a:t>
            </a:r>
            <a:endParaRPr sz="2513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812" y="1624202"/>
            <a:ext cx="3664458" cy="3873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90956" y="1625345"/>
            <a:ext cx="3663315" cy="3872865"/>
          </a:xfrm>
          <a:custGeom>
            <a:avLst/>
            <a:gdLst/>
            <a:ahLst/>
            <a:cxnLst/>
            <a:rect l="l" t="t" r="r" b="b"/>
            <a:pathLst>
              <a:path w="4884420" h="5163820">
                <a:moveTo>
                  <a:pt x="0" y="5163312"/>
                </a:moveTo>
                <a:lnTo>
                  <a:pt x="4884420" y="5163312"/>
                </a:lnTo>
                <a:lnTo>
                  <a:pt x="4884420" y="0"/>
                </a:lnTo>
                <a:lnTo>
                  <a:pt x="0" y="0"/>
                </a:lnTo>
                <a:lnTo>
                  <a:pt x="0" y="5163312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849783" y="1542955"/>
            <a:ext cx="3103721" cy="9478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43364">
              <a:lnSpc>
                <a:spcPct val="139100"/>
              </a:lnSpc>
              <a:spcBef>
                <a:spcPts val="75"/>
              </a:spcBef>
            </a:pPr>
            <a:r>
              <a:rPr sz="1613" i="1" u="heavy" dirty="0">
                <a:latin typeface="Calibri"/>
                <a:cs typeface="Calibri"/>
              </a:rPr>
              <a:t>B. </a:t>
            </a:r>
            <a:r>
              <a:rPr sz="1613" i="1" u="heavy" spc="-11" dirty="0">
                <a:latin typeface="Calibri"/>
                <a:cs typeface="Calibri"/>
              </a:rPr>
              <a:t>Kalite </a:t>
            </a:r>
            <a:r>
              <a:rPr sz="1613" i="1" u="heavy" dirty="0">
                <a:latin typeface="Calibri"/>
                <a:cs typeface="Calibri"/>
              </a:rPr>
              <a:t>Güvencesi </a:t>
            </a:r>
            <a:r>
              <a:rPr sz="1613" i="1" u="heavy" spc="-8" dirty="0">
                <a:latin typeface="Calibri"/>
                <a:cs typeface="Calibri"/>
              </a:rPr>
              <a:t>Sistemi </a:t>
            </a:r>
            <a:r>
              <a:rPr sz="1613" i="1" spc="-8" dirty="0">
                <a:latin typeface="Calibri"/>
                <a:cs typeface="Calibri"/>
              </a:rPr>
              <a:t> </a:t>
            </a:r>
            <a:r>
              <a:rPr sz="1613" i="1" spc="-23" dirty="0">
                <a:latin typeface="Calibri"/>
                <a:cs typeface="Calibri"/>
              </a:rPr>
              <a:t>“..Kurum </a:t>
            </a:r>
            <a:r>
              <a:rPr sz="1613" i="1" dirty="0">
                <a:latin typeface="Calibri"/>
                <a:cs typeface="Calibri"/>
              </a:rPr>
              <a:t>İç Değerlendirme</a:t>
            </a:r>
            <a:r>
              <a:rPr sz="1613" i="1" spc="75" dirty="0">
                <a:latin typeface="Calibri"/>
                <a:cs typeface="Calibri"/>
              </a:rPr>
              <a:t> </a:t>
            </a:r>
            <a:r>
              <a:rPr sz="1613" i="1" dirty="0">
                <a:latin typeface="Calibri"/>
                <a:cs typeface="Calibri"/>
              </a:rPr>
              <a:t>Raporu</a:t>
            </a:r>
            <a:endParaRPr sz="1613" dirty="0">
              <a:latin typeface="Calibri"/>
              <a:cs typeface="Calibri"/>
            </a:endParaRPr>
          </a:p>
          <a:p>
            <a:pPr marL="9525">
              <a:spcBef>
                <a:spcPts val="8"/>
              </a:spcBef>
            </a:pPr>
            <a:r>
              <a:rPr sz="1613" i="1" spc="-4" dirty="0">
                <a:latin typeface="Calibri"/>
                <a:cs typeface="Calibri"/>
              </a:rPr>
              <a:t>hazırlanırken,  </a:t>
            </a:r>
            <a:r>
              <a:rPr sz="1613" i="1" spc="-8" dirty="0">
                <a:latin typeface="Calibri"/>
                <a:cs typeface="Calibri"/>
              </a:rPr>
              <a:t>katılımcı  </a:t>
            </a:r>
            <a:r>
              <a:rPr sz="1613" i="1" dirty="0">
                <a:latin typeface="Calibri"/>
                <a:cs typeface="Calibri"/>
              </a:rPr>
              <a:t>bir</a:t>
            </a:r>
            <a:r>
              <a:rPr sz="1613" i="1" spc="-101" dirty="0">
                <a:latin typeface="Calibri"/>
                <a:cs typeface="Calibri"/>
              </a:rPr>
              <a:t> </a:t>
            </a:r>
            <a:r>
              <a:rPr sz="1613" i="1" spc="-53" dirty="0">
                <a:latin typeface="Calibri"/>
                <a:cs typeface="Calibri"/>
              </a:rPr>
              <a:t>yaklaşımın</a:t>
            </a:r>
            <a:endParaRPr sz="1613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782" y="2473738"/>
            <a:ext cx="3342323" cy="50555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00499"/>
              </a:lnSpc>
              <a:spcBef>
                <a:spcPts val="71"/>
              </a:spcBef>
            </a:pPr>
            <a:r>
              <a:rPr sz="1613" i="1" dirty="0">
                <a:latin typeface="Calibri"/>
                <a:cs typeface="Calibri"/>
              </a:rPr>
              <a:t>benimsenmesine </a:t>
            </a:r>
            <a:r>
              <a:rPr sz="1613" i="1" spc="-4" dirty="0">
                <a:latin typeface="Calibri"/>
                <a:cs typeface="Calibri"/>
              </a:rPr>
              <a:t>özellikle </a:t>
            </a:r>
            <a:r>
              <a:rPr sz="1613" i="1" spc="-109" dirty="0">
                <a:latin typeface="Calibri"/>
                <a:cs typeface="Calibri"/>
              </a:rPr>
              <a:t>önem </a:t>
            </a:r>
            <a:r>
              <a:rPr sz="1613" i="1" dirty="0">
                <a:latin typeface="Calibri"/>
                <a:cs typeface="Calibri"/>
              </a:rPr>
              <a:t>verilmis  </a:t>
            </a:r>
            <a:r>
              <a:rPr sz="1613" i="1" spc="-4" dirty="0">
                <a:latin typeface="Calibri"/>
                <a:cs typeface="Calibri"/>
              </a:rPr>
              <a:t>olup kurumun </a:t>
            </a:r>
            <a:r>
              <a:rPr sz="1613" i="1" dirty="0">
                <a:latin typeface="Calibri"/>
                <a:cs typeface="Calibri"/>
              </a:rPr>
              <a:t>iç ve dış</a:t>
            </a:r>
            <a:r>
              <a:rPr sz="1613" i="1" spc="60" dirty="0">
                <a:latin typeface="Calibri"/>
                <a:cs typeface="Calibri"/>
              </a:rPr>
              <a:t> </a:t>
            </a:r>
            <a:r>
              <a:rPr sz="1613" i="1" dirty="0">
                <a:latin typeface="Calibri"/>
                <a:cs typeface="Calibri"/>
              </a:rPr>
              <a:t>paydaşlarının</a:t>
            </a:r>
            <a:endParaRPr sz="161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783" y="2967286"/>
            <a:ext cx="3436144" cy="23908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499"/>
              </a:lnSpc>
              <a:spcBef>
                <a:spcPts val="75"/>
              </a:spcBef>
            </a:pPr>
            <a:r>
              <a:rPr sz="1613" i="1" spc="-8" dirty="0">
                <a:latin typeface="Calibri"/>
                <a:cs typeface="Calibri"/>
              </a:rPr>
              <a:t>katılımı </a:t>
            </a:r>
            <a:r>
              <a:rPr sz="1613" i="1" dirty="0">
                <a:latin typeface="Calibri"/>
                <a:cs typeface="Calibri"/>
              </a:rPr>
              <a:t>ile bu anlayış </a:t>
            </a:r>
            <a:r>
              <a:rPr sz="1613" i="1" spc="-4" dirty="0">
                <a:latin typeface="Calibri"/>
                <a:cs typeface="Calibri"/>
              </a:rPr>
              <a:t>hayata </a:t>
            </a:r>
            <a:r>
              <a:rPr sz="1613" i="1" dirty="0">
                <a:latin typeface="Calibri"/>
                <a:cs typeface="Calibri"/>
              </a:rPr>
              <a:t>geçirilmeye  </a:t>
            </a:r>
            <a:r>
              <a:rPr sz="1613" i="1" spc="-11" dirty="0">
                <a:latin typeface="Calibri"/>
                <a:cs typeface="Calibri"/>
              </a:rPr>
              <a:t>çalışılmıştır. </a:t>
            </a:r>
            <a:r>
              <a:rPr sz="1613" i="1" dirty="0">
                <a:latin typeface="Calibri"/>
                <a:cs typeface="Calibri"/>
              </a:rPr>
              <a:t>Çeşitli </a:t>
            </a:r>
            <a:r>
              <a:rPr sz="1613" i="1" spc="-23" dirty="0">
                <a:latin typeface="Calibri"/>
                <a:cs typeface="Calibri"/>
              </a:rPr>
              <a:t>iletişim </a:t>
            </a:r>
            <a:r>
              <a:rPr sz="1613" i="1" dirty="0">
                <a:latin typeface="Calibri"/>
                <a:cs typeface="Calibri"/>
              </a:rPr>
              <a:t>yolları </a:t>
            </a:r>
            <a:r>
              <a:rPr sz="1613" i="1" spc="-4" dirty="0">
                <a:latin typeface="Calibri"/>
                <a:cs typeface="Calibri"/>
              </a:rPr>
              <a:t>ile  </a:t>
            </a:r>
            <a:r>
              <a:rPr sz="1613" i="1" dirty="0">
                <a:latin typeface="Calibri"/>
                <a:cs typeface="Calibri"/>
              </a:rPr>
              <a:t>paydaşlarımızın </a:t>
            </a:r>
            <a:r>
              <a:rPr sz="1613" i="1" spc="-8" dirty="0">
                <a:latin typeface="Calibri"/>
                <a:cs typeface="Calibri"/>
              </a:rPr>
              <a:t>katkıları, </a:t>
            </a:r>
            <a:r>
              <a:rPr sz="1613" i="1" spc="-11" dirty="0">
                <a:latin typeface="Calibri"/>
                <a:cs typeface="Calibri"/>
              </a:rPr>
              <a:t>Kalite  </a:t>
            </a:r>
            <a:r>
              <a:rPr sz="1613" i="1" spc="-4" dirty="0">
                <a:latin typeface="Calibri"/>
                <a:cs typeface="Calibri"/>
              </a:rPr>
              <a:t>Komisyonumuzun </a:t>
            </a:r>
            <a:r>
              <a:rPr sz="1613" i="1" spc="-53" dirty="0">
                <a:latin typeface="Calibri"/>
                <a:cs typeface="Calibri"/>
              </a:rPr>
              <a:t>çalışmaları </a:t>
            </a:r>
            <a:r>
              <a:rPr sz="1613" i="1" spc="-4" dirty="0">
                <a:latin typeface="Calibri"/>
                <a:cs typeface="Calibri"/>
              </a:rPr>
              <a:t>ve  </a:t>
            </a:r>
            <a:r>
              <a:rPr sz="1613" i="1" dirty="0">
                <a:latin typeface="Calibri"/>
                <a:cs typeface="Calibri"/>
              </a:rPr>
              <a:t>nihayetinde </a:t>
            </a:r>
            <a:r>
              <a:rPr sz="1613" i="1" spc="-4" dirty="0">
                <a:latin typeface="Calibri"/>
                <a:cs typeface="Calibri"/>
              </a:rPr>
              <a:t>Üniversitemiz </a:t>
            </a:r>
            <a:r>
              <a:rPr sz="1613" i="1" dirty="0">
                <a:latin typeface="Calibri"/>
                <a:cs typeface="Calibri"/>
              </a:rPr>
              <a:t>Senatosunun  onayı </a:t>
            </a:r>
            <a:r>
              <a:rPr sz="1613" i="1" spc="-4" dirty="0">
                <a:latin typeface="Calibri"/>
                <a:cs typeface="Calibri"/>
              </a:rPr>
              <a:t>ile </a:t>
            </a:r>
            <a:r>
              <a:rPr sz="1613" i="1" dirty="0">
                <a:latin typeface="Calibri"/>
                <a:cs typeface="Calibri"/>
              </a:rPr>
              <a:t>Kurum İç Değerlendirme Raporu  </a:t>
            </a:r>
            <a:r>
              <a:rPr sz="1613" i="1" spc="-15" dirty="0">
                <a:latin typeface="Calibri"/>
                <a:cs typeface="Calibri"/>
              </a:rPr>
              <a:t>oluşturulmuştur.”</a:t>
            </a:r>
            <a:endParaRPr sz="1613" dirty="0">
              <a:latin typeface="Calibri"/>
              <a:cs typeface="Calibri"/>
            </a:endParaRPr>
          </a:p>
          <a:p>
            <a:pPr marL="9525">
              <a:spcBef>
                <a:spcPts val="739"/>
              </a:spcBef>
            </a:pPr>
            <a:r>
              <a:rPr b="1" i="1" spc="-23" dirty="0">
                <a:solidFill>
                  <a:srgbClr val="800000"/>
                </a:solidFill>
                <a:latin typeface="Calibri"/>
                <a:cs typeface="Calibri"/>
              </a:rPr>
              <a:t>Tanımlı </a:t>
            </a:r>
            <a:r>
              <a:rPr b="1" i="1" spc="-8" dirty="0">
                <a:solidFill>
                  <a:srgbClr val="800000"/>
                </a:solidFill>
                <a:latin typeface="Calibri"/>
                <a:cs typeface="Calibri"/>
              </a:rPr>
              <a:t>süreçler?</a:t>
            </a:r>
            <a:r>
              <a:rPr b="1" i="1" spc="4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b="1" i="1" spc="-8" dirty="0">
                <a:solidFill>
                  <a:srgbClr val="800000"/>
                </a:solidFill>
                <a:latin typeface="Calibri"/>
                <a:cs typeface="Calibri"/>
              </a:rPr>
              <a:t>Kanıtlar?</a:t>
            </a:r>
            <a:endParaRPr dirty="0">
              <a:latin typeface="Calibri"/>
              <a:cs typeface="Calibri"/>
            </a:endParaRPr>
          </a:p>
          <a:p>
            <a:pPr marL="9525"/>
            <a:r>
              <a:rPr b="1" i="1" spc="-4" dirty="0">
                <a:solidFill>
                  <a:srgbClr val="800000"/>
                </a:solidFill>
                <a:latin typeface="Calibri"/>
                <a:cs typeface="Calibri"/>
              </a:rPr>
              <a:t>Uygulamalar?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55957" y="1061714"/>
            <a:ext cx="1071086" cy="995465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b="1" dirty="0">
                <a:solidFill>
                  <a:srgbClr val="2E5496"/>
                </a:solidFill>
                <a:latin typeface="Calibri"/>
                <a:cs typeface="Calibri"/>
              </a:rPr>
              <a:t>Örnek</a:t>
            </a:r>
            <a:r>
              <a:rPr spc="-68" dirty="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2</a:t>
            </a:r>
          </a:p>
        </p:txBody>
      </p:sp>
      <p:sp>
        <p:nvSpPr>
          <p:cNvPr id="9" name="object 9"/>
          <p:cNvSpPr/>
          <p:nvPr/>
        </p:nvSpPr>
        <p:spPr>
          <a:xfrm>
            <a:off x="4991480" y="2736341"/>
            <a:ext cx="2762631" cy="2762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4754880" y="1650491"/>
            <a:ext cx="3617595" cy="3824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756023" y="1651635"/>
            <a:ext cx="3616643" cy="3823335"/>
          </a:xfrm>
          <a:custGeom>
            <a:avLst/>
            <a:gdLst/>
            <a:ahLst/>
            <a:cxnLst/>
            <a:rect l="l" t="t" r="r" b="b"/>
            <a:pathLst>
              <a:path w="4822190" h="5097780">
                <a:moveTo>
                  <a:pt x="0" y="5097780"/>
                </a:moveTo>
                <a:lnTo>
                  <a:pt x="4821936" y="5097780"/>
                </a:lnTo>
                <a:lnTo>
                  <a:pt x="4821936" y="0"/>
                </a:lnTo>
                <a:lnTo>
                  <a:pt x="0" y="0"/>
                </a:lnTo>
                <a:lnTo>
                  <a:pt x="0" y="5097780"/>
                </a:lnTo>
                <a:close/>
              </a:path>
            </a:pathLst>
          </a:custGeom>
          <a:ln w="6096">
            <a:solidFill>
              <a:srgbClr val="1F386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4828984" y="1671160"/>
            <a:ext cx="3330893" cy="75376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265271">
              <a:lnSpc>
                <a:spcPct val="100499"/>
              </a:lnSpc>
              <a:spcBef>
                <a:spcPts val="71"/>
              </a:spcBef>
            </a:pPr>
            <a:r>
              <a:rPr sz="1613" i="1" u="heavy" dirty="0">
                <a:latin typeface="Calibri"/>
                <a:cs typeface="Calibri"/>
              </a:rPr>
              <a:t>B. </a:t>
            </a:r>
            <a:r>
              <a:rPr sz="1613" i="1" u="heavy" spc="-11" dirty="0">
                <a:latin typeface="Calibri"/>
                <a:cs typeface="Calibri"/>
              </a:rPr>
              <a:t>Kalite </a:t>
            </a:r>
            <a:r>
              <a:rPr sz="1613" i="1" u="heavy" dirty="0">
                <a:latin typeface="Calibri"/>
                <a:cs typeface="Calibri"/>
              </a:rPr>
              <a:t>Güvencesi </a:t>
            </a:r>
            <a:r>
              <a:rPr sz="1613" i="1" u="heavy" spc="-8" dirty="0">
                <a:latin typeface="Calibri"/>
                <a:cs typeface="Calibri"/>
              </a:rPr>
              <a:t>Sistemi </a:t>
            </a:r>
            <a:r>
              <a:rPr sz="1613" i="1" spc="-8" dirty="0">
                <a:latin typeface="Calibri"/>
                <a:cs typeface="Calibri"/>
              </a:rPr>
              <a:t> </a:t>
            </a:r>
            <a:r>
              <a:rPr sz="1613" i="1" spc="-11" dirty="0">
                <a:latin typeface="Calibri"/>
                <a:cs typeface="Calibri"/>
              </a:rPr>
              <a:t>“..İyileştirme  </a:t>
            </a:r>
            <a:r>
              <a:rPr sz="1613" i="1" spc="-53" dirty="0">
                <a:latin typeface="Calibri"/>
                <a:cs typeface="Calibri"/>
              </a:rPr>
              <a:t>çalışmaları </a:t>
            </a:r>
            <a:r>
              <a:rPr sz="1613" i="1" spc="75" dirty="0">
                <a:latin typeface="Calibri"/>
                <a:cs typeface="Calibri"/>
              </a:rPr>
              <a:t> </a:t>
            </a:r>
            <a:r>
              <a:rPr sz="1613" i="1" spc="-8" dirty="0">
                <a:latin typeface="Calibri"/>
                <a:cs typeface="Calibri"/>
              </a:rPr>
              <a:t>kapsamında</a:t>
            </a:r>
            <a:endParaRPr sz="1613" dirty="0">
              <a:latin typeface="Calibri"/>
              <a:cs typeface="Calibri"/>
            </a:endParaRPr>
          </a:p>
          <a:p>
            <a:pPr marL="9525">
              <a:spcBef>
                <a:spcPts val="8"/>
              </a:spcBef>
            </a:pPr>
            <a:r>
              <a:rPr sz="1613" i="1" spc="-8" dirty="0">
                <a:latin typeface="Calibri"/>
                <a:cs typeface="Calibri"/>
              </a:rPr>
              <a:t>“Kalite  </a:t>
            </a:r>
            <a:r>
              <a:rPr sz="1613" i="1" dirty="0">
                <a:latin typeface="Calibri"/>
                <a:cs typeface="Calibri"/>
              </a:rPr>
              <a:t>Çemberleri”  ve </a:t>
            </a:r>
            <a:r>
              <a:rPr sz="1613" i="1" spc="-34" dirty="0">
                <a:latin typeface="Calibri"/>
                <a:cs typeface="Calibri"/>
              </a:rPr>
              <a:t>“İyileştirme</a:t>
            </a:r>
            <a:r>
              <a:rPr sz="1613" i="1" spc="-180" dirty="0">
                <a:latin typeface="Calibri"/>
                <a:cs typeface="Calibri"/>
              </a:rPr>
              <a:t> </a:t>
            </a:r>
            <a:r>
              <a:rPr sz="1613" i="1" dirty="0">
                <a:latin typeface="Calibri"/>
                <a:cs typeface="Calibri"/>
              </a:rPr>
              <a:t>Proje</a:t>
            </a:r>
            <a:endParaRPr sz="1613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4689" y="2412015"/>
            <a:ext cx="3468244" cy="25879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  <a:tabLst>
                <a:tab pos="0" algn="l"/>
              </a:tabLst>
            </a:pPr>
            <a:r>
              <a:rPr sz="2419" i="1" baseline="-16795" dirty="0" smtClean="0">
                <a:latin typeface="Calibri"/>
                <a:cs typeface="Calibri"/>
              </a:rPr>
              <a:t>̧</a:t>
            </a:r>
            <a:r>
              <a:rPr sz="1613" i="1" dirty="0" err="1" smtClean="0">
                <a:latin typeface="Calibri"/>
                <a:cs typeface="Calibri"/>
              </a:rPr>
              <a:t>Ekipleri</a:t>
            </a:r>
            <a:r>
              <a:rPr sz="1613" i="1" dirty="0">
                <a:latin typeface="Calibri"/>
                <a:cs typeface="Calibri"/>
              </a:rPr>
              <a:t>” olmak </a:t>
            </a:r>
            <a:r>
              <a:rPr sz="1613" i="1" spc="-4" dirty="0">
                <a:latin typeface="Calibri"/>
                <a:cs typeface="Calibri"/>
              </a:rPr>
              <a:t>üzere </a:t>
            </a:r>
            <a:r>
              <a:rPr sz="1613" i="1" dirty="0">
                <a:latin typeface="Calibri"/>
                <a:cs typeface="Calibri"/>
              </a:rPr>
              <a:t>iki </a:t>
            </a:r>
            <a:r>
              <a:rPr sz="1613" i="1" spc="-4" dirty="0">
                <a:latin typeface="Calibri"/>
                <a:cs typeface="Calibri"/>
              </a:rPr>
              <a:t>farklı</a:t>
            </a:r>
            <a:r>
              <a:rPr sz="1613" i="1" spc="45" dirty="0">
                <a:latin typeface="Calibri"/>
                <a:cs typeface="Calibri"/>
              </a:rPr>
              <a:t> </a:t>
            </a:r>
            <a:r>
              <a:rPr sz="1613" i="1" dirty="0">
                <a:latin typeface="Calibri"/>
                <a:cs typeface="Calibri"/>
              </a:rPr>
              <a:t>iyileştirme</a:t>
            </a:r>
            <a:endParaRPr sz="1613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8985" y="2658904"/>
            <a:ext cx="3299460" cy="249122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4290">
              <a:lnSpc>
                <a:spcPct val="100499"/>
              </a:lnSpc>
              <a:spcBef>
                <a:spcPts val="71"/>
              </a:spcBef>
            </a:pPr>
            <a:r>
              <a:rPr sz="1613" i="1" spc="-4" dirty="0">
                <a:latin typeface="Calibri"/>
                <a:cs typeface="Calibri"/>
              </a:rPr>
              <a:t>takımı </a:t>
            </a:r>
            <a:r>
              <a:rPr sz="1613" i="1" spc="-11" dirty="0">
                <a:latin typeface="Calibri"/>
                <a:cs typeface="Calibri"/>
              </a:rPr>
              <a:t>kurulmuştur. </a:t>
            </a:r>
            <a:r>
              <a:rPr sz="1613" i="1" dirty="0">
                <a:latin typeface="Calibri"/>
                <a:cs typeface="Calibri"/>
              </a:rPr>
              <a:t>İyileştirmeler </a:t>
            </a:r>
            <a:r>
              <a:rPr sz="1613" i="1" spc="-4" dirty="0">
                <a:latin typeface="Calibri"/>
                <a:cs typeface="Calibri"/>
              </a:rPr>
              <a:t>için  </a:t>
            </a:r>
            <a:r>
              <a:rPr sz="1613" i="1" dirty="0">
                <a:latin typeface="Calibri"/>
                <a:cs typeface="Calibri"/>
              </a:rPr>
              <a:t>izlenen </a:t>
            </a:r>
            <a:r>
              <a:rPr sz="1613" i="1" spc="-26" dirty="0">
                <a:latin typeface="Calibri"/>
                <a:cs typeface="Calibri"/>
              </a:rPr>
              <a:t>süreçler </a:t>
            </a:r>
            <a:r>
              <a:rPr sz="1613" i="1" dirty="0">
                <a:latin typeface="Calibri"/>
                <a:cs typeface="Calibri"/>
              </a:rPr>
              <a:t>ve </a:t>
            </a:r>
            <a:r>
              <a:rPr sz="1613" i="1" spc="-8" dirty="0">
                <a:latin typeface="Calibri"/>
                <a:cs typeface="Calibri"/>
              </a:rPr>
              <a:t>konunun </a:t>
            </a:r>
            <a:r>
              <a:rPr sz="1613" i="1" spc="-4" dirty="0">
                <a:latin typeface="Calibri"/>
                <a:cs typeface="Calibri"/>
              </a:rPr>
              <a:t>sistematiği  </a:t>
            </a:r>
            <a:r>
              <a:rPr sz="1613" i="1" spc="-11" dirty="0">
                <a:latin typeface="Calibri"/>
                <a:cs typeface="Calibri"/>
              </a:rPr>
              <a:t>Kalite  </a:t>
            </a:r>
            <a:r>
              <a:rPr sz="1613" i="1" spc="-38" dirty="0">
                <a:latin typeface="Calibri"/>
                <a:cs typeface="Calibri"/>
              </a:rPr>
              <a:t>İyileştirme</a:t>
            </a:r>
            <a:r>
              <a:rPr sz="1613" i="1" spc="161" dirty="0">
                <a:latin typeface="Calibri"/>
                <a:cs typeface="Calibri"/>
              </a:rPr>
              <a:t> </a:t>
            </a:r>
            <a:r>
              <a:rPr sz="1613" i="1" dirty="0">
                <a:latin typeface="Calibri"/>
                <a:cs typeface="Calibri"/>
              </a:rPr>
              <a:t>Planında</a:t>
            </a:r>
            <a:endParaRPr sz="1613" dirty="0">
              <a:latin typeface="Calibri"/>
              <a:cs typeface="Calibri"/>
            </a:endParaRPr>
          </a:p>
          <a:p>
            <a:pPr marL="9525" marR="3810">
              <a:lnSpc>
                <a:spcPct val="100499"/>
              </a:lnSpc>
            </a:pPr>
            <a:r>
              <a:rPr sz="1613" i="1" spc="-4" dirty="0">
                <a:latin typeface="Calibri"/>
                <a:cs typeface="Calibri"/>
              </a:rPr>
              <a:t>anlatılmaktadır  </a:t>
            </a:r>
            <a:r>
              <a:rPr sz="1613" i="1" spc="-8" dirty="0">
                <a:latin typeface="Calibri"/>
                <a:cs typeface="Calibri"/>
                <a:hlinkClick r:id="rId5"/>
              </a:rPr>
              <a:t>(h</a:t>
            </a:r>
            <a:r>
              <a:rPr sz="1613" i="1" spc="-8" dirty="0">
                <a:latin typeface="Calibri"/>
                <a:cs typeface="Calibri"/>
              </a:rPr>
              <a:t>t</a:t>
            </a:r>
            <a:r>
              <a:rPr sz="1613" i="1" spc="-8" dirty="0">
                <a:latin typeface="Calibri"/>
                <a:cs typeface="Calibri"/>
                <a:hlinkClick r:id="rId5"/>
              </a:rPr>
              <a:t>tp://www.edu.tr/kalite- </a:t>
            </a:r>
            <a:r>
              <a:rPr sz="1613" i="1" spc="-8" dirty="0">
                <a:latin typeface="Calibri"/>
                <a:cs typeface="Calibri"/>
              </a:rPr>
              <a:t> </a:t>
            </a:r>
            <a:r>
              <a:rPr sz="1613" i="1" spc="-4" dirty="0">
                <a:latin typeface="Calibri"/>
                <a:cs typeface="Calibri"/>
              </a:rPr>
              <a:t>yonetimi_126.html). </a:t>
            </a:r>
            <a:r>
              <a:rPr sz="1613" i="1" dirty="0">
                <a:latin typeface="Calibri"/>
                <a:cs typeface="Calibri"/>
              </a:rPr>
              <a:t>Oluşturulan </a:t>
            </a:r>
            <a:r>
              <a:rPr sz="1613" i="1" spc="-4" dirty="0">
                <a:latin typeface="Calibri"/>
                <a:cs typeface="Calibri"/>
              </a:rPr>
              <a:t>ve  </a:t>
            </a:r>
            <a:r>
              <a:rPr sz="1613" i="1" dirty="0">
                <a:latin typeface="Calibri"/>
                <a:cs typeface="Calibri"/>
              </a:rPr>
              <a:t>sürekli geliştirilen bu </a:t>
            </a:r>
            <a:r>
              <a:rPr sz="1613" i="1" spc="-8" dirty="0">
                <a:latin typeface="Calibri"/>
                <a:cs typeface="Calibri"/>
              </a:rPr>
              <a:t>sistem </a:t>
            </a:r>
            <a:r>
              <a:rPr sz="1613" i="1" spc="-4" dirty="0">
                <a:latin typeface="Calibri"/>
                <a:cs typeface="Calibri"/>
              </a:rPr>
              <a:t>üniversite  hastanemizin </a:t>
            </a:r>
            <a:r>
              <a:rPr sz="1613" i="1" spc="-8" dirty="0">
                <a:latin typeface="Calibri"/>
                <a:cs typeface="Calibri"/>
              </a:rPr>
              <a:t>hasta </a:t>
            </a:r>
            <a:r>
              <a:rPr sz="1613" i="1" dirty="0">
                <a:latin typeface="Calibri"/>
                <a:cs typeface="Calibri"/>
              </a:rPr>
              <a:t>– çalışan – öğrenen  güvenliğine </a:t>
            </a:r>
            <a:r>
              <a:rPr sz="1613" i="1" spc="-109" dirty="0">
                <a:latin typeface="Calibri"/>
                <a:cs typeface="Calibri"/>
              </a:rPr>
              <a:t>önem</a:t>
            </a:r>
            <a:r>
              <a:rPr sz="1613" i="1" spc="143" dirty="0">
                <a:latin typeface="Calibri"/>
                <a:cs typeface="Calibri"/>
              </a:rPr>
              <a:t> </a:t>
            </a:r>
            <a:r>
              <a:rPr sz="1613" i="1" dirty="0">
                <a:latin typeface="Calibri"/>
                <a:cs typeface="Calibri"/>
              </a:rPr>
              <a:t>ve </a:t>
            </a:r>
            <a:r>
              <a:rPr sz="1613" i="1" spc="-75" dirty="0">
                <a:latin typeface="Calibri"/>
                <a:cs typeface="Calibri"/>
              </a:rPr>
              <a:t>öncelik </a:t>
            </a:r>
            <a:r>
              <a:rPr sz="1613" i="1" dirty="0">
                <a:latin typeface="Calibri"/>
                <a:cs typeface="Calibri"/>
              </a:rPr>
              <a:t>verdiğinin  en somut </a:t>
            </a:r>
            <a:r>
              <a:rPr sz="1613" i="1" spc="-4" dirty="0">
                <a:latin typeface="Calibri"/>
                <a:cs typeface="Calibri"/>
              </a:rPr>
              <a:t>göstergelerinden</a:t>
            </a:r>
            <a:r>
              <a:rPr sz="1613" i="1" spc="68" dirty="0">
                <a:latin typeface="Calibri"/>
                <a:cs typeface="Calibri"/>
              </a:rPr>
              <a:t> </a:t>
            </a:r>
            <a:r>
              <a:rPr sz="1613" i="1" spc="-26" dirty="0">
                <a:latin typeface="Calibri"/>
                <a:cs typeface="Calibri"/>
              </a:rPr>
              <a:t>birisidir.”</a:t>
            </a:r>
            <a:endParaRPr sz="1613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13023" y="5182362"/>
            <a:ext cx="504063" cy="502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7622667" y="4874895"/>
            <a:ext cx="835533" cy="810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6508432" y="5686168"/>
            <a:ext cx="19192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323"/>
              </a:lnSpc>
            </a:pPr>
            <a:fld id="{81D60167-4931-47E6-BA6A-407CBD079E47}" type="slidenum">
              <a:rPr sz="1350" dirty="0">
                <a:latin typeface="Candara"/>
                <a:cs typeface="Candara"/>
              </a:rPr>
              <a:pPr marL="19050">
                <a:lnSpc>
                  <a:spcPts val="1323"/>
                </a:lnSpc>
              </a:pPr>
              <a:t>22</a:t>
            </a:fld>
            <a:endParaRPr sz="135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847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600" y="897502"/>
            <a:ext cx="7684399" cy="88117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3420"/>
              </a:lnSpc>
              <a:spcBef>
                <a:spcPts val="71"/>
              </a:spcBef>
            </a:pPr>
            <a:r>
              <a:rPr sz="3000" spc="-8" dirty="0">
                <a:solidFill>
                  <a:srgbClr val="800000"/>
                </a:solidFill>
              </a:rPr>
              <a:t>Süreçlerin </a:t>
            </a:r>
            <a:r>
              <a:rPr sz="3000" spc="-11" dirty="0">
                <a:solidFill>
                  <a:srgbClr val="800000"/>
                </a:solidFill>
              </a:rPr>
              <a:t>kurumda </a:t>
            </a:r>
            <a:r>
              <a:rPr sz="3000" spc="-4" dirty="0">
                <a:solidFill>
                  <a:srgbClr val="800000"/>
                </a:solidFill>
              </a:rPr>
              <a:t>nasıl </a:t>
            </a:r>
            <a:r>
              <a:rPr sz="3000" spc="-8" dirty="0" err="1">
                <a:solidFill>
                  <a:srgbClr val="800000"/>
                </a:solidFill>
              </a:rPr>
              <a:t>işletildiğine</a:t>
            </a:r>
            <a:r>
              <a:rPr sz="3000" dirty="0">
                <a:solidFill>
                  <a:srgbClr val="800000"/>
                </a:solidFill>
              </a:rPr>
              <a:t> </a:t>
            </a:r>
            <a:r>
              <a:rPr sz="3000" spc="-8" dirty="0" err="1" smtClean="0">
                <a:solidFill>
                  <a:srgbClr val="800000"/>
                </a:solidFill>
              </a:rPr>
              <a:t>dair</a:t>
            </a:r>
            <a:r>
              <a:rPr lang="tr-TR" sz="3000" dirty="0"/>
              <a:t> </a:t>
            </a:r>
            <a:r>
              <a:rPr sz="3000" spc="-4" dirty="0" err="1" smtClean="0">
                <a:solidFill>
                  <a:srgbClr val="800000"/>
                </a:solidFill>
              </a:rPr>
              <a:t>açıklamalar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082230" y="2440400"/>
            <a:ext cx="6624638" cy="1702870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marL="180975" marR="3810" indent="-171450">
              <a:lnSpc>
                <a:spcPts val="1943"/>
              </a:lnSpc>
              <a:spcBef>
                <a:spcPts val="319"/>
              </a:spcBef>
            </a:pPr>
            <a:r>
              <a:rPr spc="-8" dirty="0">
                <a:latin typeface="Wingdings"/>
                <a:cs typeface="Wingdings"/>
              </a:rPr>
              <a:t></a:t>
            </a:r>
            <a:r>
              <a:rPr spc="-8" dirty="0">
                <a:latin typeface="Calibri"/>
                <a:cs typeface="Calibri"/>
              </a:rPr>
              <a:t>Kurumda </a:t>
            </a:r>
            <a:r>
              <a:rPr spc="-11" dirty="0">
                <a:latin typeface="Calibri"/>
                <a:cs typeface="Calibri"/>
              </a:rPr>
              <a:t>kalite </a:t>
            </a:r>
            <a:r>
              <a:rPr spc="-4" dirty="0">
                <a:latin typeface="Calibri"/>
                <a:cs typeface="Calibri"/>
              </a:rPr>
              <a:t>güvencesi </a:t>
            </a:r>
            <a:r>
              <a:rPr spc="-8" dirty="0">
                <a:latin typeface="Calibri"/>
                <a:cs typeface="Calibri"/>
              </a:rPr>
              <a:t>sistemi </a:t>
            </a:r>
            <a:r>
              <a:rPr dirty="0">
                <a:latin typeface="Calibri"/>
                <a:cs typeface="Calibri"/>
              </a:rPr>
              <a:t>amacıyla </a:t>
            </a:r>
            <a:r>
              <a:rPr spc="-8" dirty="0">
                <a:latin typeface="Calibri"/>
                <a:cs typeface="Calibri"/>
              </a:rPr>
              <a:t>yapılmış </a:t>
            </a:r>
            <a:r>
              <a:rPr spc="-4" dirty="0">
                <a:latin typeface="Calibri"/>
                <a:cs typeface="Calibri"/>
              </a:rPr>
              <a:t>önceki </a:t>
            </a:r>
            <a:r>
              <a:rPr spc="-15" dirty="0">
                <a:latin typeface="Calibri"/>
                <a:cs typeface="Calibri"/>
              </a:rPr>
              <a:t>çalışmalar,  </a:t>
            </a:r>
            <a:r>
              <a:rPr spc="-4" dirty="0">
                <a:latin typeface="Calibri"/>
                <a:cs typeface="Calibri"/>
              </a:rPr>
              <a:t>süreçlerin hangi </a:t>
            </a:r>
            <a:r>
              <a:rPr spc="-11" dirty="0">
                <a:latin typeface="Calibri"/>
                <a:cs typeface="Calibri"/>
              </a:rPr>
              <a:t>kalite </a:t>
            </a:r>
            <a:r>
              <a:rPr spc="-8" dirty="0">
                <a:latin typeface="Calibri"/>
                <a:cs typeface="Calibri"/>
              </a:rPr>
              <a:t>araçları </a:t>
            </a:r>
            <a:r>
              <a:rPr spc="-11" dirty="0">
                <a:latin typeface="Calibri"/>
                <a:cs typeface="Calibri"/>
              </a:rPr>
              <a:t>kullanılarak </a:t>
            </a:r>
            <a:r>
              <a:rPr spc="-4" dirty="0">
                <a:latin typeface="Calibri"/>
                <a:cs typeface="Calibri"/>
              </a:rPr>
              <a:t>işletildiğine ait </a:t>
            </a:r>
            <a:r>
              <a:rPr spc="-23" dirty="0">
                <a:latin typeface="Calibri"/>
                <a:cs typeface="Calibri"/>
              </a:rPr>
              <a:t>bilgiler,  </a:t>
            </a:r>
            <a:r>
              <a:rPr spc="-4" dirty="0">
                <a:latin typeface="Calibri"/>
                <a:cs typeface="Calibri"/>
              </a:rPr>
              <a:t>(Bologna </a:t>
            </a:r>
            <a:r>
              <a:rPr spc="-8" dirty="0">
                <a:latin typeface="Calibri"/>
                <a:cs typeface="Calibri"/>
              </a:rPr>
              <a:t>süreci, </a:t>
            </a:r>
            <a:r>
              <a:rPr spc="-15" dirty="0">
                <a:latin typeface="Calibri"/>
                <a:cs typeface="Calibri"/>
              </a:rPr>
              <a:t>EUA </a:t>
            </a:r>
            <a:r>
              <a:rPr spc="-4" dirty="0">
                <a:latin typeface="Calibri"/>
                <a:cs typeface="Calibri"/>
              </a:rPr>
              <a:t>dış değerlendirme </a:t>
            </a:r>
            <a:r>
              <a:rPr spc="-11" dirty="0">
                <a:latin typeface="Calibri"/>
                <a:cs typeface="Calibri"/>
              </a:rPr>
              <a:t>programı,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1" dirty="0">
                <a:latin typeface="Calibri"/>
                <a:cs typeface="Calibri"/>
              </a:rPr>
              <a:t>EFQM..vb)</a:t>
            </a:r>
            <a:endParaRPr dirty="0">
              <a:latin typeface="Calibri"/>
              <a:cs typeface="Calibri"/>
            </a:endParaRPr>
          </a:p>
          <a:p>
            <a:pPr marL="9525">
              <a:spcBef>
                <a:spcPts val="510"/>
              </a:spcBef>
            </a:pPr>
            <a:r>
              <a:rPr spc="-4" dirty="0">
                <a:latin typeface="Wingdings"/>
                <a:cs typeface="Wingdings"/>
              </a:rPr>
              <a:t></a:t>
            </a:r>
            <a:r>
              <a:rPr spc="-4" dirty="0">
                <a:latin typeface="Calibri"/>
                <a:cs typeface="Calibri"/>
              </a:rPr>
              <a:t>İlgili yönetmelikler </a:t>
            </a:r>
            <a:r>
              <a:rPr spc="-11" dirty="0">
                <a:latin typeface="Calibri"/>
                <a:cs typeface="Calibri"/>
              </a:rPr>
              <a:t>ve yönergelere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pc="-23" dirty="0">
                <a:latin typeface="Calibri"/>
                <a:cs typeface="Calibri"/>
              </a:rPr>
              <a:t>atıflar,</a:t>
            </a:r>
            <a:endParaRPr dirty="0">
              <a:latin typeface="Calibri"/>
              <a:cs typeface="Calibri"/>
            </a:endParaRPr>
          </a:p>
          <a:p>
            <a:pPr marL="180975" marR="760571" indent="-171450">
              <a:lnSpc>
                <a:spcPts val="1943"/>
              </a:lnSpc>
              <a:spcBef>
                <a:spcPts val="776"/>
              </a:spcBef>
            </a:pPr>
            <a:r>
              <a:rPr spc="-4" dirty="0">
                <a:latin typeface="Wingdings"/>
                <a:cs typeface="Wingdings"/>
              </a:rPr>
              <a:t></a:t>
            </a:r>
            <a:r>
              <a:rPr spc="-4" dirty="0">
                <a:latin typeface="Calibri"/>
                <a:cs typeface="Calibri"/>
              </a:rPr>
              <a:t>İyi uygulama örnekleri (Eğitimde Ölçme-Değerlendirme </a:t>
            </a:r>
            <a:r>
              <a:rPr spc="-8" dirty="0">
                <a:latin typeface="Calibri"/>
                <a:cs typeface="Calibri"/>
              </a:rPr>
              <a:t>Kalite  </a:t>
            </a:r>
            <a:r>
              <a:rPr spc="-11" dirty="0">
                <a:latin typeface="Calibri"/>
                <a:cs typeface="Calibri"/>
              </a:rPr>
              <a:t>Koordinatörlüğü” </a:t>
            </a:r>
            <a:r>
              <a:rPr spc="-4" dirty="0">
                <a:latin typeface="Calibri"/>
                <a:cs typeface="Calibri"/>
              </a:rPr>
              <a:t>nün</a:t>
            </a:r>
            <a:r>
              <a:rPr spc="-8" dirty="0">
                <a:latin typeface="Calibri"/>
                <a:cs typeface="Calibri"/>
              </a:rPr>
              <a:t> kurulması).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2098" y="1385888"/>
            <a:ext cx="903923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4" dirty="0">
                <a:solidFill>
                  <a:srgbClr val="800000"/>
                </a:solidFill>
              </a:rPr>
              <a:t>Örnek</a:t>
            </a:r>
            <a:r>
              <a:rPr sz="2138" spc="-64" dirty="0">
                <a:solidFill>
                  <a:srgbClr val="800000"/>
                </a:solidFill>
              </a:rPr>
              <a:t> </a:t>
            </a:r>
            <a:r>
              <a:rPr sz="2138" spc="8" dirty="0">
                <a:solidFill>
                  <a:srgbClr val="800000"/>
                </a:solidFill>
              </a:rPr>
              <a:t>1</a:t>
            </a:r>
            <a:endParaRPr sz="2138"/>
          </a:p>
        </p:txBody>
      </p:sp>
      <p:sp>
        <p:nvSpPr>
          <p:cNvPr id="3" name="object 3"/>
          <p:cNvSpPr/>
          <p:nvPr/>
        </p:nvSpPr>
        <p:spPr>
          <a:xfrm>
            <a:off x="1024128" y="1842516"/>
            <a:ext cx="3481864" cy="3656648"/>
          </a:xfrm>
          <a:custGeom>
            <a:avLst/>
            <a:gdLst/>
            <a:ahLst/>
            <a:cxnLst/>
            <a:rect l="l" t="t" r="r" b="b"/>
            <a:pathLst>
              <a:path w="4642485" h="4875530">
                <a:moveTo>
                  <a:pt x="0" y="4875276"/>
                </a:moveTo>
                <a:lnTo>
                  <a:pt x="4642104" y="4875276"/>
                </a:lnTo>
                <a:lnTo>
                  <a:pt x="4642104" y="0"/>
                </a:lnTo>
                <a:lnTo>
                  <a:pt x="0" y="0"/>
                </a:lnTo>
                <a:lnTo>
                  <a:pt x="0" y="487527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024128" y="1883119"/>
            <a:ext cx="3481864" cy="270846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/>
          <a:p>
            <a:pPr marL="68580" marR="563404">
              <a:lnSpc>
                <a:spcPct val="90500"/>
              </a:lnSpc>
              <a:spcBef>
                <a:spcPts val="266"/>
              </a:spcBef>
            </a:pPr>
            <a:r>
              <a:rPr sz="1600" b="0" i="1" spc="-4" dirty="0"/>
              <a:t>Sunulan </a:t>
            </a:r>
            <a:r>
              <a:rPr sz="1600" b="0" i="1" dirty="0"/>
              <a:t>hizmetlerin/desteklerin </a:t>
            </a:r>
            <a:r>
              <a:rPr sz="1600" b="0" i="1" u="none" dirty="0"/>
              <a:t> </a:t>
            </a:r>
            <a:r>
              <a:rPr sz="1600" b="0" dirty="0"/>
              <a:t>kalitesi, etkinliği ve yeterliliği nasıl </a:t>
            </a:r>
            <a:r>
              <a:rPr sz="1600" b="0" u="none" dirty="0"/>
              <a:t> </a:t>
            </a:r>
            <a:r>
              <a:rPr sz="1600" b="0" dirty="0"/>
              <a:t>güvence altına</a:t>
            </a:r>
            <a:r>
              <a:rPr sz="1600" b="0" spc="-23" dirty="0"/>
              <a:t> </a:t>
            </a:r>
            <a:r>
              <a:rPr sz="1600" b="0" dirty="0"/>
              <a:t>alınmaktadır?</a:t>
            </a:r>
          </a:p>
          <a:p>
            <a:pPr marL="68580" marR="100965">
              <a:lnSpc>
                <a:spcPct val="90500"/>
              </a:lnSpc>
              <a:spcBef>
                <a:spcPts val="743"/>
              </a:spcBef>
            </a:pPr>
            <a:r>
              <a:rPr sz="1600" b="0" i="1" spc="-4" dirty="0"/>
              <a:t>Sunulan </a:t>
            </a:r>
            <a:r>
              <a:rPr sz="1600" b="0" i="1" u="none" dirty="0"/>
              <a:t>hizmet ve destekler </a:t>
            </a:r>
            <a:r>
              <a:rPr sz="1600" b="0" i="1" spc="-4" dirty="0"/>
              <a:t>ile ilgili  </a:t>
            </a:r>
            <a:r>
              <a:rPr sz="1600" b="0" u="none" dirty="0"/>
              <a:t>olarak iç ve dış paydaşlarımız </a:t>
            </a:r>
            <a:r>
              <a:rPr sz="1600" b="0" spc="-4" dirty="0"/>
              <a:t>ile yapılan  </a:t>
            </a:r>
            <a:r>
              <a:rPr sz="1600" b="0" dirty="0"/>
              <a:t>memnuniyet </a:t>
            </a:r>
            <a:r>
              <a:rPr sz="1600" b="0" u="none" dirty="0"/>
              <a:t>anketleri bu </a:t>
            </a:r>
            <a:r>
              <a:rPr sz="1600" b="0" dirty="0"/>
              <a:t>konuda </a:t>
            </a:r>
            <a:r>
              <a:rPr sz="1600" b="0" spc="-4" dirty="0"/>
              <a:t>bize  </a:t>
            </a:r>
            <a:r>
              <a:rPr sz="1600" b="0" u="none" dirty="0"/>
              <a:t>gerekli veriyi</a:t>
            </a:r>
            <a:r>
              <a:rPr sz="1600" b="0" spc="-4" dirty="0"/>
              <a:t> </a:t>
            </a:r>
            <a:r>
              <a:rPr sz="1600" b="0" spc="-8" dirty="0"/>
              <a:t>sağlamaktadır.</a:t>
            </a:r>
          </a:p>
          <a:p>
            <a:pPr>
              <a:lnSpc>
                <a:spcPct val="100000"/>
              </a:lnSpc>
            </a:pPr>
            <a:endParaRPr sz="1600" b="0" dirty="0">
              <a:latin typeface="Times New Roman"/>
              <a:cs typeface="Times New Roman"/>
            </a:endParaRPr>
          </a:p>
          <a:p>
            <a:pPr marL="68580" marR="371475">
              <a:lnSpc>
                <a:spcPct val="139100"/>
              </a:lnSpc>
            </a:pPr>
            <a:r>
              <a:rPr sz="1800" i="1" u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Garantiyi sağlayan tanımlı süreçler?  </a:t>
            </a:r>
            <a:r>
              <a:rPr sz="1800" u="none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Uygulamalar?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01011" y="1416901"/>
            <a:ext cx="908209" cy="3448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175" spc="-4" dirty="0">
                <a:solidFill>
                  <a:srgbClr val="800000"/>
                </a:solidFill>
                <a:latin typeface="Calibri"/>
                <a:cs typeface="Calibri"/>
              </a:rPr>
              <a:t>Örnek</a:t>
            </a:r>
            <a:r>
              <a:rPr sz="2175" spc="-7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2175" dirty="0">
                <a:solidFill>
                  <a:srgbClr val="800000"/>
                </a:solidFill>
                <a:latin typeface="Calibri"/>
                <a:cs typeface="Calibri"/>
              </a:rPr>
              <a:t>2</a:t>
            </a:r>
            <a:endParaRPr sz="2175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3435" y="1872234"/>
            <a:ext cx="3499009" cy="3574256"/>
          </a:xfrm>
          <a:custGeom>
            <a:avLst/>
            <a:gdLst/>
            <a:ahLst/>
            <a:cxnLst/>
            <a:rect l="l" t="t" r="r" b="b"/>
            <a:pathLst>
              <a:path w="4665345" h="4765675">
                <a:moveTo>
                  <a:pt x="0" y="4765548"/>
                </a:moveTo>
                <a:lnTo>
                  <a:pt x="4664964" y="4765548"/>
                </a:lnTo>
                <a:lnTo>
                  <a:pt x="4664964" y="0"/>
                </a:lnTo>
                <a:lnTo>
                  <a:pt x="0" y="0"/>
                </a:lnTo>
                <a:lnTo>
                  <a:pt x="0" y="4765548"/>
                </a:lnTo>
                <a:close/>
              </a:path>
            </a:pathLst>
          </a:custGeom>
          <a:solidFill>
            <a:srgbClr val="B0DDEB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4623435" y="1872234"/>
            <a:ext cx="3499009" cy="3516220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endParaRPr sz="1875" dirty="0">
              <a:latin typeface="Times New Roman"/>
              <a:cs typeface="Times New Roman"/>
            </a:endParaRPr>
          </a:p>
          <a:p>
            <a:pPr marL="80486"/>
            <a:r>
              <a:rPr sz="1613" i="1" dirty="0">
                <a:latin typeface="Calibri"/>
                <a:cs typeface="Calibri"/>
              </a:rPr>
              <a:t>1-Uluslararası </a:t>
            </a:r>
            <a:r>
              <a:rPr sz="1613" i="1" spc="-19" dirty="0">
                <a:latin typeface="Calibri"/>
                <a:cs typeface="Calibri"/>
              </a:rPr>
              <a:t>Topluluk </a:t>
            </a:r>
            <a:r>
              <a:rPr sz="1613" i="1" dirty="0">
                <a:latin typeface="Calibri"/>
                <a:cs typeface="Calibri"/>
              </a:rPr>
              <a:t>Ofisi </a:t>
            </a:r>
            <a:r>
              <a:rPr sz="1613" i="1" spc="-4" dirty="0">
                <a:latin typeface="Calibri"/>
                <a:cs typeface="Calibri"/>
              </a:rPr>
              <a:t>tarafından</a:t>
            </a:r>
            <a:r>
              <a:rPr sz="1613" i="1" spc="38" dirty="0">
                <a:latin typeface="Calibri"/>
                <a:cs typeface="Calibri"/>
              </a:rPr>
              <a:t> </a:t>
            </a:r>
            <a:r>
              <a:rPr sz="1613" i="1" dirty="0">
                <a:latin typeface="Calibri"/>
                <a:cs typeface="Calibri"/>
              </a:rPr>
              <a:t>̧</a:t>
            </a:r>
            <a:endParaRPr sz="1613" dirty="0">
              <a:latin typeface="Calibri"/>
              <a:cs typeface="Calibri"/>
            </a:endParaRPr>
          </a:p>
          <a:p>
            <a:pPr marL="80486" marR="239554">
              <a:lnSpc>
                <a:spcPct val="100499"/>
              </a:lnSpc>
            </a:pPr>
            <a:r>
              <a:rPr sz="1613" i="1" spc="-8" dirty="0">
                <a:latin typeface="Calibri"/>
                <a:cs typeface="Calibri"/>
              </a:rPr>
              <a:t>…Üniversitesi’nde </a:t>
            </a:r>
            <a:r>
              <a:rPr sz="1613" i="1" dirty="0">
                <a:latin typeface="Calibri"/>
                <a:cs typeface="Calibri"/>
              </a:rPr>
              <a:t>eğitim alan </a:t>
            </a:r>
            <a:r>
              <a:rPr sz="1613" i="1" spc="-8" dirty="0">
                <a:latin typeface="Calibri"/>
                <a:cs typeface="Calibri"/>
              </a:rPr>
              <a:t>tam  </a:t>
            </a:r>
            <a:r>
              <a:rPr sz="1613" i="1" spc="-4" dirty="0">
                <a:latin typeface="Calibri"/>
                <a:cs typeface="Calibri"/>
              </a:rPr>
              <a:t>zamanlı </a:t>
            </a:r>
            <a:r>
              <a:rPr sz="1613" i="1" dirty="0">
                <a:latin typeface="Calibri"/>
                <a:cs typeface="Calibri"/>
              </a:rPr>
              <a:t>öğrencilere </a:t>
            </a:r>
            <a:r>
              <a:rPr sz="1613" i="1" spc="-60" dirty="0">
                <a:latin typeface="Calibri"/>
                <a:cs typeface="Calibri"/>
              </a:rPr>
              <a:t>yönelik </a:t>
            </a:r>
            <a:r>
              <a:rPr sz="1613" i="1" dirty="0">
                <a:latin typeface="Calibri"/>
                <a:cs typeface="Calibri"/>
              </a:rPr>
              <a:t>Ek-B.13.4-  </a:t>
            </a:r>
            <a:r>
              <a:rPr sz="1613" i="1" spc="-45" dirty="0">
                <a:latin typeface="Calibri"/>
                <a:cs typeface="Calibri"/>
              </a:rPr>
              <a:t>Tam </a:t>
            </a:r>
            <a:r>
              <a:rPr sz="1613" i="1" spc="-4" dirty="0">
                <a:latin typeface="Calibri"/>
                <a:cs typeface="Calibri"/>
              </a:rPr>
              <a:t>Zamanlı </a:t>
            </a:r>
            <a:r>
              <a:rPr sz="1613" i="1" dirty="0">
                <a:latin typeface="Calibri"/>
                <a:cs typeface="Calibri"/>
              </a:rPr>
              <a:t>Öğrenciler </a:t>
            </a:r>
            <a:r>
              <a:rPr sz="1613" i="1" spc="-8" dirty="0">
                <a:latin typeface="Calibri"/>
                <a:cs typeface="Calibri"/>
              </a:rPr>
              <a:t>Anketi  </a:t>
            </a:r>
            <a:r>
              <a:rPr sz="1613" i="1" spc="-11" dirty="0">
                <a:latin typeface="Calibri"/>
                <a:cs typeface="Calibri"/>
              </a:rPr>
              <a:t>yapılmaktadır. Ankette </a:t>
            </a:r>
            <a:r>
              <a:rPr sz="1613" i="1" spc="-4" dirty="0">
                <a:latin typeface="Calibri"/>
                <a:cs typeface="Calibri"/>
              </a:rPr>
              <a:t>belirtilen  </a:t>
            </a:r>
            <a:r>
              <a:rPr sz="1613" i="1" dirty="0">
                <a:latin typeface="Calibri"/>
                <a:cs typeface="Calibri"/>
              </a:rPr>
              <a:t>sorulara alınan yanıtlara göre </a:t>
            </a:r>
            <a:r>
              <a:rPr sz="1613" i="1" spc="-4" dirty="0">
                <a:latin typeface="Calibri"/>
                <a:cs typeface="Calibri"/>
              </a:rPr>
              <a:t>ilgili  birimlerle </a:t>
            </a:r>
            <a:r>
              <a:rPr sz="1613" i="1" dirty="0">
                <a:latin typeface="Calibri"/>
                <a:cs typeface="Calibri"/>
              </a:rPr>
              <a:t>süreçleri ve sunulan  </a:t>
            </a:r>
            <a:r>
              <a:rPr sz="1613" i="1" spc="-4" dirty="0">
                <a:latin typeface="Calibri"/>
                <a:cs typeface="Calibri"/>
              </a:rPr>
              <a:t>hizmetleri </a:t>
            </a:r>
            <a:r>
              <a:rPr sz="1613" i="1" dirty="0">
                <a:latin typeface="Calibri"/>
                <a:cs typeface="Calibri"/>
              </a:rPr>
              <a:t>geliştirmeye </a:t>
            </a:r>
            <a:r>
              <a:rPr sz="1613" i="1" spc="-68" dirty="0">
                <a:latin typeface="Calibri"/>
                <a:cs typeface="Calibri"/>
              </a:rPr>
              <a:t>yönelik  </a:t>
            </a:r>
            <a:r>
              <a:rPr sz="1613" i="1" spc="-56" dirty="0">
                <a:latin typeface="Calibri"/>
                <a:cs typeface="Calibri"/>
              </a:rPr>
              <a:t>çalışmalar  </a:t>
            </a:r>
            <a:r>
              <a:rPr sz="1613" i="1" spc="23" dirty="0">
                <a:latin typeface="Calibri"/>
                <a:cs typeface="Calibri"/>
              </a:rPr>
              <a:t> </a:t>
            </a:r>
            <a:r>
              <a:rPr sz="1613" i="1" spc="-11" dirty="0">
                <a:latin typeface="Calibri"/>
                <a:cs typeface="Calibri"/>
              </a:rPr>
              <a:t>yapılmaktadır.</a:t>
            </a:r>
            <a:endParaRPr sz="1613" dirty="0">
              <a:latin typeface="Calibri"/>
              <a:cs typeface="Calibri"/>
            </a:endParaRPr>
          </a:p>
          <a:p>
            <a:pPr marL="80486">
              <a:spcBef>
                <a:spcPts val="8"/>
              </a:spcBef>
            </a:pPr>
            <a:r>
              <a:rPr sz="1613" i="1" dirty="0">
                <a:latin typeface="Calibri"/>
                <a:cs typeface="Calibri"/>
              </a:rPr>
              <a:t>2-</a:t>
            </a:r>
            <a:endParaRPr sz="1613" dirty="0">
              <a:latin typeface="Calibri"/>
              <a:cs typeface="Calibri"/>
            </a:endParaRPr>
          </a:p>
          <a:p>
            <a:pPr marL="80486">
              <a:spcBef>
                <a:spcPts val="8"/>
              </a:spcBef>
            </a:pPr>
            <a:r>
              <a:rPr sz="1613" i="1" dirty="0" smtClean="0">
                <a:latin typeface="Calibri"/>
                <a:cs typeface="Calibri"/>
              </a:rPr>
              <a:t>3-</a:t>
            </a:r>
            <a:endParaRPr lang="tr-TR" sz="1613" i="1" dirty="0" smtClean="0">
              <a:latin typeface="Calibri"/>
              <a:cs typeface="Calibri"/>
            </a:endParaRPr>
          </a:p>
          <a:p>
            <a:pPr marL="80486">
              <a:spcBef>
                <a:spcPts val="8"/>
              </a:spcBef>
            </a:pPr>
            <a:endParaRPr lang="tr-TR" sz="1613" i="1" dirty="0">
              <a:latin typeface="Calibri"/>
              <a:cs typeface="Calibri"/>
            </a:endParaRPr>
          </a:p>
          <a:p>
            <a:pPr marL="80486">
              <a:spcBef>
                <a:spcPts val="8"/>
              </a:spcBef>
            </a:pPr>
            <a:endParaRPr sz="1613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94125" y="4664583"/>
            <a:ext cx="686943" cy="68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7274051" y="4527423"/>
            <a:ext cx="835533" cy="811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6508432" y="5686168"/>
            <a:ext cx="191928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323"/>
              </a:lnSpc>
            </a:pPr>
            <a:fld id="{81D60167-4931-47E6-BA6A-407CBD079E47}" type="slidenum">
              <a:rPr sz="1350" dirty="0">
                <a:latin typeface="Candara"/>
                <a:cs typeface="Candara"/>
              </a:rPr>
              <a:pPr marL="19050">
                <a:lnSpc>
                  <a:spcPts val="1323"/>
                </a:lnSpc>
              </a:pPr>
              <a:t>24</a:t>
            </a:fld>
            <a:endParaRPr sz="135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33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371" y="932309"/>
            <a:ext cx="8001000" cy="114165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lnSpc>
                <a:spcPts val="2869"/>
              </a:lnSpc>
              <a:spcBef>
                <a:spcPts val="83"/>
              </a:spcBef>
            </a:pPr>
            <a:r>
              <a:rPr spc="-26" dirty="0">
                <a:solidFill>
                  <a:srgbClr val="800000"/>
                </a:solidFill>
              </a:rPr>
              <a:t>KİDR’de </a:t>
            </a:r>
            <a:r>
              <a:rPr spc="-15" dirty="0">
                <a:solidFill>
                  <a:srgbClr val="800000"/>
                </a:solidFill>
              </a:rPr>
              <a:t>kanıtlara </a:t>
            </a:r>
            <a:r>
              <a:rPr spc="-8" dirty="0">
                <a:solidFill>
                  <a:srgbClr val="800000"/>
                </a:solidFill>
              </a:rPr>
              <a:t>eklerde yer </a:t>
            </a:r>
            <a:r>
              <a:rPr spc="-4" dirty="0">
                <a:solidFill>
                  <a:srgbClr val="800000"/>
                </a:solidFill>
              </a:rPr>
              <a:t>verilmiş </a:t>
            </a:r>
            <a:r>
              <a:rPr spc="-15" dirty="0">
                <a:solidFill>
                  <a:srgbClr val="800000"/>
                </a:solidFill>
              </a:rPr>
              <a:t>ya </a:t>
            </a:r>
            <a:r>
              <a:rPr dirty="0">
                <a:solidFill>
                  <a:srgbClr val="800000"/>
                </a:solidFill>
              </a:rPr>
              <a:t>da</a:t>
            </a:r>
            <a:r>
              <a:rPr spc="172" dirty="0">
                <a:solidFill>
                  <a:srgbClr val="800000"/>
                </a:solidFill>
              </a:rPr>
              <a:t> </a:t>
            </a:r>
            <a:r>
              <a:rPr spc="-4" dirty="0" err="1" smtClean="0">
                <a:solidFill>
                  <a:srgbClr val="800000"/>
                </a:solidFill>
              </a:rPr>
              <a:t>uygun</a:t>
            </a:r>
            <a:r>
              <a:rPr lang="tr-TR" spc="-4" dirty="0" smtClean="0">
                <a:solidFill>
                  <a:srgbClr val="800000"/>
                </a:solidFill>
              </a:rPr>
              <a:t> </a:t>
            </a:r>
            <a:r>
              <a:rPr spc="-15" dirty="0" err="1" smtClean="0">
                <a:solidFill>
                  <a:srgbClr val="800000"/>
                </a:solidFill>
              </a:rPr>
              <a:t>referanslarla</a:t>
            </a:r>
            <a:r>
              <a:rPr spc="-15" dirty="0" smtClean="0">
                <a:solidFill>
                  <a:srgbClr val="800000"/>
                </a:solidFill>
              </a:rPr>
              <a:t> </a:t>
            </a:r>
            <a:r>
              <a:rPr spc="-4" dirty="0">
                <a:solidFill>
                  <a:srgbClr val="800000"/>
                </a:solidFill>
              </a:rPr>
              <a:t>web </a:t>
            </a:r>
            <a:r>
              <a:rPr spc="-8" dirty="0">
                <a:solidFill>
                  <a:srgbClr val="800000"/>
                </a:solidFill>
              </a:rPr>
              <a:t>sayfalarına</a:t>
            </a:r>
            <a:r>
              <a:rPr spc="75" dirty="0">
                <a:solidFill>
                  <a:srgbClr val="800000"/>
                </a:solidFill>
              </a:rPr>
              <a:t> </a:t>
            </a:r>
            <a:r>
              <a:rPr spc="-19" dirty="0">
                <a:solidFill>
                  <a:srgbClr val="800000"/>
                </a:solidFill>
              </a:rPr>
              <a:t>yönlendirilmiştir.</a:t>
            </a:r>
          </a:p>
        </p:txBody>
      </p:sp>
      <p:sp>
        <p:nvSpPr>
          <p:cNvPr id="3" name="object 3"/>
          <p:cNvSpPr/>
          <p:nvPr/>
        </p:nvSpPr>
        <p:spPr>
          <a:xfrm>
            <a:off x="912114" y="2767203"/>
            <a:ext cx="2314004" cy="1621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156342" y="2073968"/>
            <a:ext cx="5796686" cy="386323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13071" indent="-171450">
              <a:spcBef>
                <a:spcPts val="225"/>
              </a:spcBef>
              <a:buChar char="•"/>
              <a:tabLst>
                <a:tab pos="1713548" algn="l"/>
              </a:tabLst>
            </a:pPr>
            <a:r>
              <a:rPr spc="-4" dirty="0"/>
              <a:t>Ekler</a:t>
            </a:r>
          </a:p>
          <a:p>
            <a:pPr marL="1713071" indent="-171450">
              <a:spcBef>
                <a:spcPts val="150"/>
              </a:spcBef>
              <a:buChar char="•"/>
              <a:tabLst>
                <a:tab pos="1713548" algn="l"/>
              </a:tabLst>
            </a:pPr>
            <a:r>
              <a:rPr spc="-23" dirty="0"/>
              <a:t>Web</a:t>
            </a:r>
            <a:r>
              <a:rPr spc="-49" dirty="0"/>
              <a:t> </a:t>
            </a:r>
            <a:r>
              <a:rPr spc="-11" dirty="0"/>
              <a:t>sayfaları</a:t>
            </a:r>
          </a:p>
          <a:p>
            <a:pPr marL="1713071" indent="-171450">
              <a:spcBef>
                <a:spcPts val="143"/>
              </a:spcBef>
              <a:buChar char="•"/>
              <a:tabLst>
                <a:tab pos="1713548" algn="l"/>
              </a:tabLst>
            </a:pPr>
            <a:r>
              <a:rPr spc="-26" dirty="0"/>
              <a:t>Toplantı</a:t>
            </a:r>
            <a:r>
              <a:rPr spc="-41" dirty="0"/>
              <a:t> </a:t>
            </a:r>
            <a:r>
              <a:rPr spc="-4" dirty="0"/>
              <a:t>tutanakları</a:t>
            </a:r>
          </a:p>
          <a:p>
            <a:pPr marL="1713071" indent="-171450">
              <a:spcBef>
                <a:spcPts val="143"/>
              </a:spcBef>
              <a:buChar char="•"/>
              <a:tabLst>
                <a:tab pos="1713548" algn="l"/>
              </a:tabLst>
            </a:pPr>
            <a:r>
              <a:rPr spc="-19" dirty="0"/>
              <a:t>Yönetmelik </a:t>
            </a:r>
            <a:r>
              <a:rPr spc="-11" dirty="0"/>
              <a:t>ve</a:t>
            </a:r>
            <a:r>
              <a:rPr spc="-19" dirty="0"/>
              <a:t> </a:t>
            </a:r>
            <a:r>
              <a:rPr spc="-8" dirty="0"/>
              <a:t>yönergeler</a:t>
            </a:r>
          </a:p>
          <a:p>
            <a:pPr marL="1713071" indent="-171450">
              <a:spcBef>
                <a:spcPts val="153"/>
              </a:spcBef>
              <a:buChar char="•"/>
              <a:tabLst>
                <a:tab pos="1713548" algn="l"/>
              </a:tabLst>
            </a:pPr>
            <a:r>
              <a:rPr spc="-15" dirty="0"/>
              <a:t>Senato, </a:t>
            </a:r>
            <a:r>
              <a:rPr spc="-4" dirty="0"/>
              <a:t>YK </a:t>
            </a:r>
            <a:r>
              <a:rPr spc="-15" dirty="0"/>
              <a:t>ya </a:t>
            </a:r>
            <a:r>
              <a:rPr spc="-4" dirty="0"/>
              <a:t>da Akademik </a:t>
            </a:r>
            <a:r>
              <a:rPr spc="-8" dirty="0"/>
              <a:t>Kurul Kararları</a:t>
            </a:r>
          </a:p>
          <a:p>
            <a:pPr marL="1713071" indent="-171450">
              <a:spcBef>
                <a:spcPts val="143"/>
              </a:spcBef>
              <a:buChar char="•"/>
              <a:tabLst>
                <a:tab pos="1713548" algn="l"/>
              </a:tabLst>
            </a:pPr>
            <a:r>
              <a:rPr spc="-15" dirty="0"/>
              <a:t>Paydaşlara </a:t>
            </a:r>
            <a:r>
              <a:rPr dirty="0"/>
              <a:t>ait </a:t>
            </a:r>
            <a:r>
              <a:rPr spc="-15" dirty="0"/>
              <a:t>anket</a:t>
            </a:r>
            <a:r>
              <a:rPr spc="-60" dirty="0"/>
              <a:t> </a:t>
            </a:r>
            <a:r>
              <a:rPr spc="-4" dirty="0"/>
              <a:t>sonuçları</a:t>
            </a:r>
          </a:p>
          <a:p>
            <a:pPr marL="1713071" indent="-171450">
              <a:spcBef>
                <a:spcPts val="143"/>
              </a:spcBef>
              <a:buChar char="•"/>
              <a:tabLst>
                <a:tab pos="1713548" algn="l"/>
              </a:tabLst>
            </a:pPr>
            <a:r>
              <a:rPr spc="-8" dirty="0"/>
              <a:t>Arşiv</a:t>
            </a:r>
            <a:r>
              <a:rPr spc="-71" dirty="0"/>
              <a:t> </a:t>
            </a:r>
            <a:r>
              <a:rPr spc="-4" dirty="0"/>
              <a:t>belgeleri</a:t>
            </a:r>
          </a:p>
          <a:p>
            <a:pPr marL="1713071" indent="-171450">
              <a:spcBef>
                <a:spcPts val="150"/>
              </a:spcBef>
              <a:buChar char="•"/>
              <a:tabLst>
                <a:tab pos="1713548" algn="l"/>
              </a:tabLst>
            </a:pPr>
            <a:r>
              <a:rPr spc="-4" dirty="0"/>
              <a:t>İş </a:t>
            </a:r>
            <a:r>
              <a:rPr dirty="0"/>
              <a:t>akış</a:t>
            </a:r>
            <a:r>
              <a:rPr spc="-49" dirty="0"/>
              <a:t> </a:t>
            </a:r>
            <a:r>
              <a:rPr spc="-4" dirty="0"/>
              <a:t>şemaları</a:t>
            </a:r>
          </a:p>
          <a:p>
            <a:pPr marL="1713071" indent="-171450">
              <a:spcBef>
                <a:spcPts val="143"/>
              </a:spcBef>
              <a:buChar char="•"/>
              <a:tabLst>
                <a:tab pos="1713548" algn="l"/>
              </a:tabLst>
            </a:pPr>
            <a:r>
              <a:rPr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00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295400"/>
            <a:ext cx="746569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8" dirty="0">
                <a:solidFill>
                  <a:srgbClr val="800000"/>
                </a:solidFill>
              </a:rPr>
              <a:t>Kanıtlarla </a:t>
            </a:r>
            <a:r>
              <a:rPr sz="3300" dirty="0">
                <a:solidFill>
                  <a:srgbClr val="800000"/>
                </a:solidFill>
              </a:rPr>
              <a:t>ilgili </a:t>
            </a:r>
            <a:r>
              <a:rPr sz="3300" dirty="0" err="1">
                <a:solidFill>
                  <a:srgbClr val="800000"/>
                </a:solidFill>
              </a:rPr>
              <a:t>sık</a:t>
            </a:r>
            <a:r>
              <a:rPr sz="3300" dirty="0">
                <a:solidFill>
                  <a:srgbClr val="800000"/>
                </a:solidFill>
              </a:rPr>
              <a:t> </a:t>
            </a:r>
            <a:r>
              <a:rPr sz="3300" spc="-11" dirty="0" err="1" smtClean="0">
                <a:solidFill>
                  <a:srgbClr val="800000"/>
                </a:solidFill>
              </a:rPr>
              <a:t>karşılaşılan</a:t>
            </a:r>
            <a:r>
              <a:rPr lang="tr-TR" sz="3300" spc="4" dirty="0">
                <a:solidFill>
                  <a:srgbClr val="800000"/>
                </a:solidFill>
              </a:rPr>
              <a:t> </a:t>
            </a:r>
            <a:r>
              <a:rPr sz="3300" spc="-8" dirty="0" err="1" smtClean="0">
                <a:solidFill>
                  <a:srgbClr val="800000"/>
                </a:solidFill>
              </a:rPr>
              <a:t>problemler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937846" y="2133600"/>
            <a:ext cx="7102793" cy="26718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2051"/>
              </a:lnSpc>
              <a:spcBef>
                <a:spcPts val="75"/>
              </a:spcBef>
              <a:tabLst>
                <a:tab pos="4786789" algn="l"/>
              </a:tabLst>
            </a:pPr>
            <a:r>
              <a:rPr spc="-4" dirty="0">
                <a:latin typeface="Wingdings"/>
                <a:cs typeface="Wingdings"/>
              </a:rPr>
              <a:t></a:t>
            </a:r>
            <a:r>
              <a:rPr spc="-4" dirty="0">
                <a:latin typeface="Calibri"/>
                <a:cs typeface="Calibri"/>
              </a:rPr>
              <a:t>Raporda </a:t>
            </a:r>
            <a:r>
              <a:rPr spc="-8" dirty="0">
                <a:latin typeface="Calibri"/>
                <a:cs typeface="Calibri"/>
              </a:rPr>
              <a:t>tanımlı süreçlere </a:t>
            </a:r>
            <a:r>
              <a:rPr spc="-4" dirty="0">
                <a:latin typeface="Calibri"/>
                <a:cs typeface="Calibri"/>
              </a:rPr>
              <a:t>ait genel bilginin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ya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da	</a:t>
            </a:r>
            <a:r>
              <a:rPr spc="-8" dirty="0">
                <a:latin typeface="Calibri"/>
                <a:cs typeface="Calibri"/>
              </a:rPr>
              <a:t>sorulara </a:t>
            </a:r>
            <a:r>
              <a:rPr spc="-4" dirty="0">
                <a:latin typeface="Calibri"/>
                <a:cs typeface="Calibri"/>
              </a:rPr>
              <a:t>verilen</a:t>
            </a:r>
            <a:r>
              <a:rPr spc="-3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kısa</a:t>
            </a:r>
            <a:endParaRPr dirty="0">
              <a:latin typeface="Calibri"/>
              <a:cs typeface="Calibri"/>
            </a:endParaRPr>
          </a:p>
          <a:p>
            <a:pPr marL="180975">
              <a:lnSpc>
                <a:spcPts val="2051"/>
              </a:lnSpc>
              <a:tabLst>
                <a:tab pos="1155859" algn="l"/>
              </a:tabLst>
            </a:pPr>
            <a:r>
              <a:rPr spc="-8" dirty="0">
                <a:latin typeface="Calibri"/>
                <a:cs typeface="Calibri"/>
              </a:rPr>
              <a:t>yanıtların	</a:t>
            </a:r>
            <a:r>
              <a:rPr spc="-4" dirty="0">
                <a:latin typeface="Calibri"/>
                <a:cs typeface="Calibri"/>
              </a:rPr>
              <a:t>bulunması ancak </a:t>
            </a:r>
            <a:r>
              <a:rPr dirty="0">
                <a:latin typeface="Calibri"/>
                <a:cs typeface="Calibri"/>
              </a:rPr>
              <a:t>ilgili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herhangi bir </a:t>
            </a:r>
            <a:r>
              <a:rPr b="1" i="1" spc="-11" dirty="0">
                <a:solidFill>
                  <a:srgbClr val="FF0000"/>
                </a:solidFill>
                <a:latin typeface="Calibri"/>
                <a:cs typeface="Calibri"/>
              </a:rPr>
              <a:t>kanıt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sunulmamış</a:t>
            </a:r>
            <a:r>
              <a:rPr b="1" i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olması</a:t>
            </a:r>
            <a:r>
              <a:rPr spc="-4" dirty="0">
                <a:latin typeface="Calibri"/>
                <a:cs typeface="Calibri"/>
              </a:rPr>
              <a:t>,</a:t>
            </a:r>
            <a:endParaRPr dirty="0">
              <a:latin typeface="Calibri"/>
              <a:cs typeface="Calibri"/>
            </a:endParaRPr>
          </a:p>
          <a:p>
            <a:pPr marL="180975" marR="214789" indent="-171450">
              <a:lnSpc>
                <a:spcPts val="1943"/>
              </a:lnSpc>
              <a:spcBef>
                <a:spcPts val="788"/>
              </a:spcBef>
              <a:buFont typeface="Wingdings"/>
              <a:buChar char=""/>
              <a:tabLst>
                <a:tab pos="240506" algn="l"/>
              </a:tabLst>
            </a:pPr>
            <a:r>
              <a:rPr spc="-8" dirty="0">
                <a:latin typeface="Calibri"/>
                <a:cs typeface="Calibri"/>
              </a:rPr>
              <a:t>Özellikle </a:t>
            </a:r>
            <a:r>
              <a:rPr dirty="0">
                <a:latin typeface="Calibri"/>
                <a:cs typeface="Calibri"/>
              </a:rPr>
              <a:t>“İzleme </a:t>
            </a:r>
            <a:r>
              <a:rPr spc="-11" dirty="0">
                <a:latin typeface="Calibri"/>
                <a:cs typeface="Calibri"/>
              </a:rPr>
              <a:t>ve </a:t>
            </a:r>
            <a:r>
              <a:rPr dirty="0">
                <a:latin typeface="Calibri"/>
                <a:cs typeface="Calibri"/>
              </a:rPr>
              <a:t>İyileştirme” </a:t>
            </a:r>
            <a:r>
              <a:rPr spc="-8" dirty="0">
                <a:latin typeface="Calibri"/>
                <a:cs typeface="Calibri"/>
              </a:rPr>
              <a:t>süreçleri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hakkında somut bilgi </a:t>
            </a:r>
            <a:r>
              <a:rPr b="1" i="1" spc="-11" dirty="0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veriler  bulunmaması,</a:t>
            </a:r>
            <a:endParaRPr b="1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525">
              <a:spcBef>
                <a:spcPts val="503"/>
              </a:spcBef>
            </a:pPr>
            <a:r>
              <a:rPr spc="-8" dirty="0">
                <a:latin typeface="Wingdings"/>
                <a:cs typeface="Wingdings"/>
              </a:rPr>
              <a:t></a:t>
            </a:r>
            <a:r>
              <a:rPr spc="-8" dirty="0">
                <a:latin typeface="Calibri"/>
                <a:cs typeface="Calibri"/>
              </a:rPr>
              <a:t>Kalite </a:t>
            </a:r>
            <a:r>
              <a:rPr spc="-4" dirty="0">
                <a:latin typeface="Calibri"/>
                <a:cs typeface="Calibri"/>
              </a:rPr>
              <a:t>güvencesi </a:t>
            </a:r>
            <a:r>
              <a:rPr spc="-8" dirty="0">
                <a:latin typeface="Calibri"/>
                <a:cs typeface="Calibri"/>
              </a:rPr>
              <a:t>sisteminin </a:t>
            </a: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ISO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süreçleriyle sınırlı</a:t>
            </a:r>
            <a:r>
              <a:rPr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FF0000"/>
                </a:solidFill>
                <a:latin typeface="Calibri"/>
                <a:cs typeface="Calibri"/>
              </a:rPr>
              <a:t>algılanması,</a:t>
            </a:r>
          </a:p>
          <a:p>
            <a:pPr marL="180975" marR="618173" indent="-171926">
              <a:lnSpc>
                <a:spcPts val="1943"/>
              </a:lnSpc>
              <a:spcBef>
                <a:spcPts val="773"/>
              </a:spcBef>
              <a:tabLst>
                <a:tab pos="1863090" algn="l"/>
              </a:tabLst>
            </a:pPr>
            <a:r>
              <a:rPr spc="-8" dirty="0">
                <a:latin typeface="Wingdings"/>
                <a:cs typeface="Wingdings"/>
              </a:rPr>
              <a:t></a:t>
            </a:r>
            <a:r>
              <a:rPr spc="-8" dirty="0">
                <a:latin typeface="Calibri"/>
                <a:cs typeface="Calibri"/>
              </a:rPr>
              <a:t>Sürecin </a:t>
            </a:r>
            <a:r>
              <a:rPr spc="-4" dirty="0">
                <a:latin typeface="Calibri"/>
                <a:cs typeface="Calibri"/>
              </a:rPr>
              <a:t>“Denetim” </a:t>
            </a:r>
            <a:r>
              <a:rPr spc="-11" dirty="0">
                <a:latin typeface="Calibri"/>
                <a:cs typeface="Calibri"/>
              </a:rPr>
              <a:t>olarak </a:t>
            </a:r>
            <a:r>
              <a:rPr spc="-4" dirty="0">
                <a:latin typeface="Calibri"/>
                <a:cs typeface="Calibri"/>
              </a:rPr>
              <a:t>algılanması nedeniyle </a:t>
            </a:r>
            <a:r>
              <a:rPr spc="-8" dirty="0">
                <a:latin typeface="Calibri"/>
                <a:cs typeface="Calibri"/>
              </a:rPr>
              <a:t>süreç </a:t>
            </a:r>
            <a:r>
              <a:rPr spc="-4" dirty="0" err="1">
                <a:latin typeface="Calibri"/>
                <a:cs typeface="Calibri"/>
              </a:rPr>
              <a:t>yönetiminden</a:t>
            </a:r>
            <a:r>
              <a:rPr spc="-4" dirty="0">
                <a:latin typeface="Calibri"/>
                <a:cs typeface="Calibri"/>
              </a:rPr>
              <a:t>  </a:t>
            </a:r>
            <a:r>
              <a:rPr spc="-4" dirty="0" err="1" smtClean="0">
                <a:latin typeface="Calibri"/>
                <a:cs typeface="Calibri"/>
              </a:rPr>
              <a:t>bahsedilmeksizin</a:t>
            </a:r>
            <a:r>
              <a:rPr lang="tr-TR" spc="-4" dirty="0" smtClean="0">
                <a:latin typeface="Calibri"/>
                <a:cs typeface="Calibri"/>
              </a:rPr>
              <a:t> </a:t>
            </a:r>
            <a:r>
              <a:rPr b="1" i="1" spc="-4" dirty="0" err="1" smtClean="0">
                <a:solidFill>
                  <a:srgbClr val="FF0000"/>
                </a:solidFill>
                <a:latin typeface="Calibri"/>
                <a:cs typeface="Calibri"/>
              </a:rPr>
              <a:t>nicel</a:t>
            </a:r>
            <a:r>
              <a:rPr b="1" i="1" spc="-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verilerin ön planda</a:t>
            </a:r>
            <a:r>
              <a:rPr b="1" i="1" spc="-5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olması,</a:t>
            </a:r>
            <a:endParaRPr b="1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9525">
              <a:lnSpc>
                <a:spcPts val="2051"/>
              </a:lnSpc>
              <a:spcBef>
                <a:spcPts val="506"/>
              </a:spcBef>
            </a:pPr>
            <a:r>
              <a:rPr spc="-8" dirty="0">
                <a:latin typeface="Wingdings"/>
                <a:cs typeface="Wingdings"/>
              </a:rPr>
              <a:t></a:t>
            </a:r>
            <a:r>
              <a:rPr spc="-8" dirty="0">
                <a:latin typeface="Calibri"/>
                <a:cs typeface="Calibri"/>
              </a:rPr>
              <a:t>Kalite </a:t>
            </a:r>
            <a:r>
              <a:rPr spc="-4" dirty="0">
                <a:latin typeface="Calibri"/>
                <a:cs typeface="Calibri"/>
              </a:rPr>
              <a:t>güvence </a:t>
            </a:r>
            <a:r>
              <a:rPr spc="-8" dirty="0">
                <a:latin typeface="Calibri"/>
                <a:cs typeface="Calibri"/>
              </a:rPr>
              <a:t>sisteminde </a:t>
            </a:r>
            <a:r>
              <a:rPr dirty="0">
                <a:latin typeface="Calibri"/>
                <a:cs typeface="Calibri"/>
              </a:rPr>
              <a:t>izlemenin </a:t>
            </a:r>
            <a:r>
              <a:rPr spc="-4" dirty="0">
                <a:latin typeface="Calibri"/>
                <a:cs typeface="Calibri"/>
              </a:rPr>
              <a:t>sadece </a:t>
            </a:r>
            <a:r>
              <a:rPr spc="-8" dirty="0">
                <a:latin typeface="Calibri"/>
                <a:cs typeface="Calibri"/>
              </a:rPr>
              <a:t>anketlerle </a:t>
            </a:r>
            <a:r>
              <a:rPr spc="-4" dirty="0">
                <a:latin typeface="Calibri"/>
                <a:cs typeface="Calibri"/>
              </a:rPr>
              <a:t>yapılabileceği</a:t>
            </a:r>
            <a:r>
              <a:rPr spc="26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algısı,</a:t>
            </a:r>
            <a:endParaRPr dirty="0">
              <a:latin typeface="Calibri"/>
              <a:cs typeface="Calibri"/>
            </a:endParaRPr>
          </a:p>
          <a:p>
            <a:pPr marL="180975">
              <a:lnSpc>
                <a:spcPts val="2051"/>
              </a:lnSpc>
            </a:pPr>
            <a:r>
              <a:rPr b="1" i="1" spc="-11" dirty="0">
                <a:solidFill>
                  <a:srgbClr val="FF0000"/>
                </a:solidFill>
                <a:latin typeface="Calibri"/>
                <a:cs typeface="Calibri"/>
              </a:rPr>
              <a:t>şeffaflık ve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hesap </a:t>
            </a:r>
            <a:r>
              <a:rPr b="1" i="1" spc="-8" dirty="0">
                <a:solidFill>
                  <a:srgbClr val="FF0000"/>
                </a:solidFill>
                <a:latin typeface="Calibri"/>
                <a:cs typeface="Calibri"/>
              </a:rPr>
              <a:t>verebilirlik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boyutunun </a:t>
            </a:r>
            <a:r>
              <a:rPr b="1" i="1" spc="-8" dirty="0">
                <a:solidFill>
                  <a:srgbClr val="FF0000"/>
                </a:solidFill>
                <a:latin typeface="Calibri"/>
                <a:cs typeface="Calibri"/>
              </a:rPr>
              <a:t>geri </a:t>
            </a:r>
            <a:r>
              <a:rPr b="1" i="1" spc="-4" dirty="0">
                <a:solidFill>
                  <a:srgbClr val="FF0000"/>
                </a:solidFill>
                <a:latin typeface="Calibri"/>
                <a:cs typeface="Calibri"/>
              </a:rPr>
              <a:t>planda</a:t>
            </a:r>
            <a:r>
              <a:rPr b="1" i="1" spc="6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i="1" spc="-8" dirty="0">
                <a:solidFill>
                  <a:srgbClr val="FF0000"/>
                </a:solidFill>
                <a:latin typeface="Calibri"/>
                <a:cs typeface="Calibri"/>
              </a:rPr>
              <a:t>kalması,</a:t>
            </a:r>
            <a:endParaRPr b="1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832" y="1590675"/>
            <a:ext cx="7814768" cy="3940302"/>
          </a:xfrm>
          <a:prstGeom prst="rect">
            <a:avLst/>
          </a:prstGeom>
        </p:spPr>
        <p:txBody>
          <a:bodyPr vert="horz" wrap="square" lIns="0" tIns="77153" rIns="0" bIns="0" rtlCol="0">
            <a:spAutoFit/>
          </a:bodyPr>
          <a:lstStyle/>
          <a:p>
            <a:pPr marL="9525" marR="3810">
              <a:lnSpc>
                <a:spcPct val="80000"/>
              </a:lnSpc>
              <a:spcBef>
                <a:spcPts val="608"/>
              </a:spcBef>
            </a:pPr>
            <a:r>
              <a:rPr sz="2138" b="1" i="1" spc="4" dirty="0">
                <a:latin typeface="Calibri"/>
                <a:cs typeface="Calibri"/>
              </a:rPr>
              <a:t>Örnek 1: </a:t>
            </a:r>
            <a:r>
              <a:rPr sz="2100" i="1" spc="-15" dirty="0">
                <a:latin typeface="Calibri"/>
                <a:cs typeface="Calibri"/>
              </a:rPr>
              <a:t>“.....Üniversitemizin </a:t>
            </a:r>
            <a:r>
              <a:rPr sz="2100" i="1" spc="-11" dirty="0">
                <a:latin typeface="Calibri"/>
                <a:cs typeface="Calibri"/>
              </a:rPr>
              <a:t>hizmet </a:t>
            </a:r>
            <a:r>
              <a:rPr sz="2100" i="1" spc="-4" dirty="0">
                <a:latin typeface="Calibri"/>
                <a:cs typeface="Calibri"/>
              </a:rPr>
              <a:t>sunduğu </a:t>
            </a:r>
            <a:r>
              <a:rPr sz="2100" i="1" spc="-8" dirty="0">
                <a:latin typeface="Calibri"/>
                <a:cs typeface="Calibri"/>
              </a:rPr>
              <a:t>her alanda </a:t>
            </a:r>
            <a:r>
              <a:rPr sz="2100" i="1" spc="-4" dirty="0">
                <a:latin typeface="Calibri"/>
                <a:cs typeface="Calibri"/>
              </a:rPr>
              <a:t>–buna  </a:t>
            </a:r>
            <a:r>
              <a:rPr sz="2100" i="1" spc="-8" dirty="0">
                <a:latin typeface="Calibri"/>
                <a:cs typeface="Calibri"/>
              </a:rPr>
              <a:t>araştırma </a:t>
            </a:r>
            <a:r>
              <a:rPr sz="2100" i="1" spc="-4" dirty="0">
                <a:latin typeface="Calibri"/>
                <a:cs typeface="Calibri"/>
              </a:rPr>
              <a:t>geliştirme </a:t>
            </a:r>
            <a:r>
              <a:rPr sz="2100" i="1" spc="-11" dirty="0">
                <a:latin typeface="Calibri"/>
                <a:cs typeface="Calibri"/>
              </a:rPr>
              <a:t>faaliyetleri </a:t>
            </a:r>
            <a:r>
              <a:rPr sz="2100" i="1" spc="-4" dirty="0">
                <a:latin typeface="Calibri"/>
                <a:cs typeface="Calibri"/>
              </a:rPr>
              <a:t>de dahil- </a:t>
            </a:r>
            <a:r>
              <a:rPr sz="2100" i="1" spc="-8" dirty="0">
                <a:latin typeface="Calibri"/>
                <a:cs typeface="Calibri"/>
              </a:rPr>
              <a:t>sivil toplum </a:t>
            </a:r>
            <a:r>
              <a:rPr sz="2100" i="1" spc="-11" dirty="0">
                <a:latin typeface="Calibri"/>
                <a:cs typeface="Calibri"/>
              </a:rPr>
              <a:t>kuruluşları,  </a:t>
            </a:r>
            <a:r>
              <a:rPr sz="2100" i="1" spc="-19" dirty="0">
                <a:latin typeface="Calibri"/>
                <a:cs typeface="Calibri"/>
              </a:rPr>
              <a:t>kamu </a:t>
            </a:r>
            <a:r>
              <a:rPr sz="2100" i="1" spc="-15" dirty="0">
                <a:latin typeface="Calibri"/>
                <a:cs typeface="Calibri"/>
              </a:rPr>
              <a:t>kurum </a:t>
            </a:r>
            <a:r>
              <a:rPr sz="2100" i="1" spc="-4" dirty="0">
                <a:latin typeface="Calibri"/>
                <a:cs typeface="Calibri"/>
              </a:rPr>
              <a:t>ve </a:t>
            </a:r>
            <a:r>
              <a:rPr sz="2100" i="1" spc="-11" dirty="0">
                <a:latin typeface="Calibri"/>
                <a:cs typeface="Calibri"/>
              </a:rPr>
              <a:t>kuruluşları, </a:t>
            </a:r>
            <a:r>
              <a:rPr sz="2100" i="1" spc="-8" dirty="0">
                <a:latin typeface="Calibri"/>
                <a:cs typeface="Calibri"/>
              </a:rPr>
              <a:t>özel </a:t>
            </a:r>
            <a:r>
              <a:rPr sz="2100" i="1" spc="-30" dirty="0">
                <a:latin typeface="Calibri"/>
                <a:cs typeface="Calibri"/>
              </a:rPr>
              <a:t>sektör, </a:t>
            </a:r>
            <a:r>
              <a:rPr sz="2100" i="1" spc="-11" dirty="0">
                <a:latin typeface="Calibri"/>
                <a:cs typeface="Calibri"/>
              </a:rPr>
              <a:t>farklı </a:t>
            </a:r>
            <a:r>
              <a:rPr sz="2100" i="1" spc="-4" dirty="0">
                <a:latin typeface="Calibri"/>
                <a:cs typeface="Calibri"/>
              </a:rPr>
              <a:t>şehir ve </a:t>
            </a:r>
            <a:r>
              <a:rPr sz="2100" i="1" spc="-11" dirty="0">
                <a:latin typeface="Calibri"/>
                <a:cs typeface="Calibri"/>
              </a:rPr>
              <a:t>ülkelerdeki  </a:t>
            </a:r>
            <a:r>
              <a:rPr sz="2100" i="1" spc="-8" dirty="0">
                <a:latin typeface="Calibri"/>
                <a:cs typeface="Calibri"/>
              </a:rPr>
              <a:t>üniversiteler vs ile </a:t>
            </a:r>
            <a:r>
              <a:rPr sz="2100" i="1" spc="-4" dirty="0">
                <a:latin typeface="Calibri"/>
                <a:cs typeface="Calibri"/>
              </a:rPr>
              <a:t>işbirliği </a:t>
            </a:r>
            <a:r>
              <a:rPr sz="2100" i="1" spc="-11" dirty="0">
                <a:latin typeface="Calibri"/>
                <a:cs typeface="Calibri"/>
              </a:rPr>
              <a:t>desteklenmekte </a:t>
            </a:r>
            <a:r>
              <a:rPr sz="2100" i="1" spc="-4" dirty="0">
                <a:latin typeface="Calibri"/>
                <a:cs typeface="Calibri"/>
              </a:rPr>
              <a:t>ve </a:t>
            </a:r>
            <a:r>
              <a:rPr sz="2100" i="1" spc="-8" dirty="0">
                <a:latin typeface="Calibri"/>
                <a:cs typeface="Calibri"/>
              </a:rPr>
              <a:t>teşvik </a:t>
            </a:r>
            <a:r>
              <a:rPr sz="2100" i="1" spc="-23" dirty="0">
                <a:latin typeface="Calibri"/>
                <a:cs typeface="Calibri"/>
              </a:rPr>
              <a:t>edilmektedir. </a:t>
            </a:r>
            <a:r>
              <a:rPr sz="2100" i="1" spc="-4" dirty="0">
                <a:latin typeface="Calibri"/>
                <a:cs typeface="Calibri"/>
              </a:rPr>
              <a:t>Bu  bağlamda </a:t>
            </a:r>
            <a:r>
              <a:rPr sz="2100" i="1" spc="-8" dirty="0">
                <a:latin typeface="Calibri"/>
                <a:cs typeface="Calibri"/>
              </a:rPr>
              <a:t>üniversitemizin </a:t>
            </a:r>
            <a:r>
              <a:rPr sz="2100" i="1" spc="-11" dirty="0">
                <a:latin typeface="Calibri"/>
                <a:cs typeface="Calibri"/>
              </a:rPr>
              <a:t>oldukça fazla </a:t>
            </a:r>
            <a:r>
              <a:rPr sz="2100" i="1" spc="-15" dirty="0">
                <a:latin typeface="Calibri"/>
                <a:cs typeface="Calibri"/>
              </a:rPr>
              <a:t>kurum </a:t>
            </a:r>
            <a:r>
              <a:rPr sz="2100" i="1" spc="-4" dirty="0">
                <a:latin typeface="Calibri"/>
                <a:cs typeface="Calibri"/>
              </a:rPr>
              <a:t>ve </a:t>
            </a:r>
            <a:r>
              <a:rPr sz="2100" i="1" spc="-11" dirty="0">
                <a:latin typeface="Calibri"/>
                <a:cs typeface="Calibri"/>
              </a:rPr>
              <a:t>kuruluşla ortak  </a:t>
            </a:r>
            <a:r>
              <a:rPr sz="2100" i="1" spc="-8" dirty="0">
                <a:latin typeface="Calibri"/>
                <a:cs typeface="Calibri"/>
              </a:rPr>
              <a:t>çalışmaları</a:t>
            </a:r>
            <a:r>
              <a:rPr sz="2100" i="1" spc="-23" dirty="0">
                <a:latin typeface="Calibri"/>
                <a:cs typeface="Calibri"/>
              </a:rPr>
              <a:t> sürmektedir.....”</a:t>
            </a:r>
            <a:endParaRPr sz="2100" dirty="0">
              <a:latin typeface="Calibri"/>
              <a:cs typeface="Calibri"/>
            </a:endParaRPr>
          </a:p>
          <a:p>
            <a:pPr marL="9525">
              <a:lnSpc>
                <a:spcPts val="2269"/>
              </a:lnSpc>
              <a:spcBef>
                <a:spcPts val="248"/>
              </a:spcBef>
            </a:pPr>
            <a:r>
              <a:rPr sz="2100" b="1" spc="-8" dirty="0">
                <a:solidFill>
                  <a:srgbClr val="C00000"/>
                </a:solidFill>
                <a:latin typeface="Calibri"/>
                <a:cs typeface="Calibri"/>
              </a:rPr>
              <a:t>Kurum </a:t>
            </a:r>
            <a:r>
              <a:rPr sz="2100" b="1" spc="-15" dirty="0">
                <a:solidFill>
                  <a:srgbClr val="C00000"/>
                </a:solidFill>
                <a:latin typeface="Calibri"/>
                <a:cs typeface="Calibri"/>
              </a:rPr>
              <a:t>ve </a:t>
            </a:r>
            <a:r>
              <a:rPr sz="2100" b="1" spc="-8" dirty="0">
                <a:solidFill>
                  <a:srgbClr val="C00000"/>
                </a:solidFill>
                <a:latin typeface="Calibri"/>
                <a:cs typeface="Calibri"/>
              </a:rPr>
              <a:t>kuruluşların </a:t>
            </a:r>
            <a:r>
              <a:rPr sz="2100" b="1" spc="-11" dirty="0">
                <a:solidFill>
                  <a:srgbClr val="C00000"/>
                </a:solidFill>
                <a:latin typeface="Calibri"/>
                <a:cs typeface="Calibri"/>
              </a:rPr>
              <a:t>listesi, </a:t>
            </a:r>
            <a:r>
              <a:rPr sz="2100" b="1" spc="-4" dirty="0">
                <a:solidFill>
                  <a:srgbClr val="C00000"/>
                </a:solidFill>
                <a:latin typeface="Calibri"/>
                <a:cs typeface="Calibri"/>
              </a:rPr>
              <a:t>çalışmaların </a:t>
            </a:r>
            <a:r>
              <a:rPr sz="2100" b="1" spc="-8" dirty="0">
                <a:solidFill>
                  <a:srgbClr val="C00000"/>
                </a:solidFill>
                <a:latin typeface="Calibri"/>
                <a:cs typeface="Calibri"/>
              </a:rPr>
              <a:t>kapsamı </a:t>
            </a:r>
            <a:r>
              <a:rPr sz="2100" b="1" spc="-15" dirty="0">
                <a:solidFill>
                  <a:srgbClr val="C00000"/>
                </a:solidFill>
                <a:latin typeface="Calibri"/>
                <a:cs typeface="Calibri"/>
              </a:rPr>
              <a:t>raporda</a:t>
            </a:r>
            <a:r>
              <a:rPr sz="2100" b="1" spc="1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C00000"/>
                </a:solidFill>
                <a:latin typeface="Calibri"/>
                <a:cs typeface="Calibri"/>
              </a:rPr>
              <a:t>yer</a:t>
            </a:r>
            <a:endParaRPr sz="2100" dirty="0">
              <a:latin typeface="Calibri"/>
              <a:cs typeface="Calibri"/>
            </a:endParaRPr>
          </a:p>
          <a:p>
            <a:pPr marL="9525">
              <a:lnSpc>
                <a:spcPts val="2269"/>
              </a:lnSpc>
            </a:pPr>
            <a:r>
              <a:rPr sz="2100" b="1" spc="-23" dirty="0">
                <a:solidFill>
                  <a:srgbClr val="C00000"/>
                </a:solidFill>
                <a:latin typeface="Calibri"/>
                <a:cs typeface="Calibri"/>
              </a:rPr>
              <a:t>almalıdır.</a:t>
            </a:r>
            <a:endParaRPr sz="2100" dirty="0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3038" dirty="0">
              <a:latin typeface="Times New Roman"/>
              <a:cs typeface="Times New Roman"/>
            </a:endParaRPr>
          </a:p>
          <a:p>
            <a:pPr marL="9525" marR="407670">
              <a:lnSpc>
                <a:spcPct val="80300"/>
              </a:lnSpc>
            </a:pPr>
            <a:r>
              <a:rPr sz="2138" b="1" i="1" spc="4" dirty="0" err="1">
                <a:latin typeface="Calibri"/>
                <a:cs typeface="Calibri"/>
              </a:rPr>
              <a:t>Örnek</a:t>
            </a:r>
            <a:r>
              <a:rPr sz="2138" b="1" i="1" spc="4" dirty="0">
                <a:latin typeface="Calibri"/>
                <a:cs typeface="Calibri"/>
              </a:rPr>
              <a:t> </a:t>
            </a:r>
            <a:r>
              <a:rPr lang="tr-TR" sz="2138" b="1" i="1" dirty="0">
                <a:latin typeface="Calibri"/>
                <a:cs typeface="Calibri"/>
              </a:rPr>
              <a:t>2</a:t>
            </a:r>
            <a:r>
              <a:rPr b="1" i="1" dirty="0" smtClean="0">
                <a:latin typeface="Calibri"/>
                <a:cs typeface="Calibri"/>
              </a:rPr>
              <a:t>: </a:t>
            </a:r>
            <a:r>
              <a:rPr sz="2100" i="1" spc="-41" dirty="0">
                <a:latin typeface="Calibri"/>
                <a:cs typeface="Calibri"/>
              </a:rPr>
              <a:t>“....Verilen </a:t>
            </a:r>
            <a:r>
              <a:rPr sz="2100" i="1" spc="-11" dirty="0">
                <a:latin typeface="Calibri"/>
                <a:cs typeface="Calibri"/>
              </a:rPr>
              <a:t>doktora </a:t>
            </a:r>
            <a:r>
              <a:rPr sz="2100" i="1" spc="-8" dirty="0">
                <a:latin typeface="Calibri"/>
                <a:cs typeface="Calibri"/>
              </a:rPr>
              <a:t>derecelerinin </a:t>
            </a:r>
            <a:r>
              <a:rPr sz="2100" i="1" spc="-4" dirty="0">
                <a:latin typeface="Calibri"/>
                <a:cs typeface="Calibri"/>
              </a:rPr>
              <a:t>çeşitliliği ve </a:t>
            </a:r>
            <a:r>
              <a:rPr sz="2100" i="1" spc="-11" dirty="0">
                <a:latin typeface="Calibri"/>
                <a:cs typeface="Calibri"/>
              </a:rPr>
              <a:t>doktora  </a:t>
            </a:r>
            <a:r>
              <a:rPr sz="2100" i="1" spc="-4" dirty="0">
                <a:latin typeface="Calibri"/>
                <a:cs typeface="Calibri"/>
              </a:rPr>
              <a:t>öğrencilerinin </a:t>
            </a:r>
            <a:r>
              <a:rPr sz="2100" i="1" spc="-8" dirty="0">
                <a:latin typeface="Calibri"/>
                <a:cs typeface="Calibri"/>
              </a:rPr>
              <a:t>yurtiçi </a:t>
            </a:r>
            <a:r>
              <a:rPr sz="2100" i="1" spc="-4" dirty="0">
                <a:latin typeface="Calibri"/>
                <a:cs typeface="Calibri"/>
              </a:rPr>
              <a:t>ve </a:t>
            </a:r>
            <a:r>
              <a:rPr sz="2100" i="1" spc="-8" dirty="0">
                <a:latin typeface="Calibri"/>
                <a:cs typeface="Calibri"/>
              </a:rPr>
              <a:t>yurtdışı üniversitelerde öğretim görevlisi  olarak </a:t>
            </a:r>
            <a:r>
              <a:rPr sz="2100" i="1" spc="-4" dirty="0">
                <a:latin typeface="Calibri"/>
                <a:cs typeface="Calibri"/>
              </a:rPr>
              <a:t>işe </a:t>
            </a:r>
            <a:r>
              <a:rPr sz="2100" i="1" spc="-8" dirty="0">
                <a:latin typeface="Calibri"/>
                <a:cs typeface="Calibri"/>
              </a:rPr>
              <a:t>başlama </a:t>
            </a:r>
            <a:r>
              <a:rPr sz="2100" i="1" spc="-4" dirty="0">
                <a:latin typeface="Calibri"/>
                <a:cs typeface="Calibri"/>
              </a:rPr>
              <a:t>oranlan kısmen de olsa </a:t>
            </a:r>
            <a:r>
              <a:rPr sz="2100" i="1" spc="-11" dirty="0">
                <a:latin typeface="Calibri"/>
                <a:cs typeface="Calibri"/>
              </a:rPr>
              <a:t>takip</a:t>
            </a:r>
            <a:r>
              <a:rPr sz="2100" i="1" spc="75" dirty="0">
                <a:latin typeface="Calibri"/>
                <a:cs typeface="Calibri"/>
              </a:rPr>
              <a:t> </a:t>
            </a:r>
            <a:r>
              <a:rPr sz="2100" i="1" spc="-26" dirty="0">
                <a:latin typeface="Calibri"/>
                <a:cs typeface="Calibri"/>
              </a:rPr>
              <a:t>ediliyor.....”</a:t>
            </a:r>
            <a:endParaRPr sz="2100" dirty="0">
              <a:latin typeface="Calibri"/>
              <a:cs typeface="Calibri"/>
            </a:endParaRPr>
          </a:p>
          <a:p>
            <a:pPr marL="9525">
              <a:spcBef>
                <a:spcPts val="240"/>
              </a:spcBef>
            </a:pPr>
            <a:r>
              <a:rPr sz="2100" b="1" spc="-4" dirty="0">
                <a:solidFill>
                  <a:srgbClr val="C00000"/>
                </a:solidFill>
                <a:latin typeface="Calibri"/>
                <a:cs typeface="Calibri"/>
              </a:rPr>
              <a:t>Halbuki bu </a:t>
            </a:r>
            <a:r>
              <a:rPr sz="2100" b="1" spc="-8" dirty="0">
                <a:solidFill>
                  <a:srgbClr val="C00000"/>
                </a:solidFill>
                <a:latin typeface="Calibri"/>
                <a:cs typeface="Calibri"/>
              </a:rPr>
              <a:t>kurumda </a:t>
            </a:r>
            <a:r>
              <a:rPr sz="2100" b="1" spc="-15" dirty="0">
                <a:solidFill>
                  <a:srgbClr val="C00000"/>
                </a:solidFill>
                <a:latin typeface="Calibri"/>
                <a:cs typeface="Calibri"/>
              </a:rPr>
              <a:t>doktora programı</a:t>
            </a:r>
            <a:r>
              <a:rPr sz="21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8" dirty="0">
                <a:solidFill>
                  <a:srgbClr val="C00000"/>
                </a:solidFill>
                <a:latin typeface="Calibri"/>
                <a:cs typeface="Calibri"/>
              </a:rPr>
              <a:t>bulunmamaktadır!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07248" y="4806315"/>
            <a:ext cx="725805" cy="724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701533" y="2880359"/>
            <a:ext cx="686943" cy="68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007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4507"/>
            <a:ext cx="197929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1" dirty="0">
                <a:solidFill>
                  <a:srgbClr val="800000"/>
                </a:solidFill>
              </a:rPr>
              <a:t>Kanıtlar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687704" y="2201228"/>
            <a:ext cx="7737158" cy="2585740"/>
          </a:xfrm>
          <a:prstGeom prst="rect">
            <a:avLst/>
          </a:prstGeom>
        </p:spPr>
        <p:txBody>
          <a:bodyPr vert="horz" wrap="square" lIns="0" tIns="44291" rIns="0" bIns="0" rtlCol="0">
            <a:spAutoFit/>
          </a:bodyPr>
          <a:lstStyle/>
          <a:p>
            <a:pPr marL="9525" marR="3810">
              <a:lnSpc>
                <a:spcPct val="90100"/>
              </a:lnSpc>
              <a:spcBef>
                <a:spcPts val="349"/>
              </a:spcBef>
            </a:pPr>
            <a:r>
              <a:rPr sz="2138" b="1" i="1" spc="4" dirty="0">
                <a:latin typeface="Calibri"/>
                <a:cs typeface="Calibri"/>
              </a:rPr>
              <a:t>Örnek 3: </a:t>
            </a:r>
            <a:r>
              <a:rPr sz="2138" i="1" spc="-34" dirty="0">
                <a:latin typeface="Calibri"/>
                <a:cs typeface="Calibri"/>
              </a:rPr>
              <a:t>“..V</a:t>
            </a:r>
            <a:r>
              <a:rPr sz="2100" i="1" spc="-34" dirty="0">
                <a:latin typeface="Calibri"/>
                <a:cs typeface="Calibri"/>
              </a:rPr>
              <a:t>erilen </a:t>
            </a:r>
            <a:r>
              <a:rPr sz="2100" i="1" spc="-8" dirty="0">
                <a:latin typeface="Calibri"/>
                <a:cs typeface="Calibri"/>
              </a:rPr>
              <a:t>derslerin niteliği </a:t>
            </a:r>
            <a:r>
              <a:rPr sz="2100" i="1" spc="-4" dirty="0">
                <a:latin typeface="Calibri"/>
                <a:cs typeface="Calibri"/>
              </a:rPr>
              <a:t>ve öğretim üyesi </a:t>
            </a:r>
            <a:r>
              <a:rPr sz="2100" i="1" spc="-8" dirty="0">
                <a:latin typeface="Calibri"/>
                <a:cs typeface="Calibri"/>
              </a:rPr>
              <a:t>performansı her  </a:t>
            </a:r>
            <a:r>
              <a:rPr sz="2100" i="1" spc="-4" dirty="0">
                <a:latin typeface="Calibri"/>
                <a:cs typeface="Calibri"/>
              </a:rPr>
              <a:t>dönem sonunda öğrenciler </a:t>
            </a:r>
            <a:r>
              <a:rPr sz="2100" i="1" spc="-8" dirty="0">
                <a:latin typeface="Calibri"/>
                <a:cs typeface="Calibri"/>
              </a:rPr>
              <a:t>tarafından </a:t>
            </a:r>
            <a:r>
              <a:rPr sz="2100" i="1" spc="-4" dirty="0">
                <a:latin typeface="Calibri"/>
                <a:cs typeface="Calibri"/>
              </a:rPr>
              <a:t>değerlendirilir ve değerlendirme  sonuçları </a:t>
            </a:r>
            <a:r>
              <a:rPr sz="2100" i="1" spc="-8" dirty="0">
                <a:latin typeface="Calibri"/>
                <a:cs typeface="Calibri"/>
              </a:rPr>
              <a:t>hem </a:t>
            </a:r>
            <a:r>
              <a:rPr sz="2100" i="1" spc="-4" dirty="0">
                <a:latin typeface="Calibri"/>
                <a:cs typeface="Calibri"/>
              </a:rPr>
              <a:t>öğretim üyeleri </a:t>
            </a:r>
            <a:r>
              <a:rPr sz="2100" i="1" spc="-8" dirty="0">
                <a:latin typeface="Calibri"/>
                <a:cs typeface="Calibri"/>
              </a:rPr>
              <a:t>hem </a:t>
            </a:r>
            <a:r>
              <a:rPr sz="2100" i="1" spc="-4" dirty="0">
                <a:latin typeface="Calibri"/>
                <a:cs typeface="Calibri"/>
              </a:rPr>
              <a:t>de </a:t>
            </a:r>
            <a:r>
              <a:rPr sz="2100" i="1" spc="-8" dirty="0">
                <a:latin typeface="Calibri"/>
                <a:cs typeface="Calibri"/>
              </a:rPr>
              <a:t>yöneticiler </a:t>
            </a:r>
            <a:r>
              <a:rPr sz="2100" i="1" spc="-30" dirty="0">
                <a:latin typeface="Calibri"/>
                <a:cs typeface="Calibri"/>
              </a:rPr>
              <a:t>(Dekanlar, </a:t>
            </a:r>
            <a:r>
              <a:rPr sz="2100" i="1" spc="-15" dirty="0">
                <a:latin typeface="Calibri"/>
                <a:cs typeface="Calibri"/>
              </a:rPr>
              <a:t>Akademik  </a:t>
            </a:r>
            <a:r>
              <a:rPr sz="2100" i="1" spc="-4" dirty="0">
                <a:latin typeface="Calibri"/>
                <a:cs typeface="Calibri"/>
              </a:rPr>
              <a:t>İşlerden </a:t>
            </a:r>
            <a:r>
              <a:rPr sz="2100" i="1" spc="-8" dirty="0">
                <a:latin typeface="Calibri"/>
                <a:cs typeface="Calibri"/>
              </a:rPr>
              <a:t>Sorumlu </a:t>
            </a:r>
            <a:r>
              <a:rPr sz="2100" i="1" spc="-15" dirty="0">
                <a:latin typeface="Calibri"/>
                <a:cs typeface="Calibri"/>
              </a:rPr>
              <a:t>Rektör </a:t>
            </a:r>
            <a:r>
              <a:rPr sz="2100" i="1" spc="-23" dirty="0">
                <a:latin typeface="Calibri"/>
                <a:cs typeface="Calibri"/>
              </a:rPr>
              <a:t>Yardımcısı </a:t>
            </a:r>
            <a:r>
              <a:rPr sz="2100" i="1" spc="-4" dirty="0">
                <a:latin typeface="Calibri"/>
                <a:cs typeface="Calibri"/>
              </a:rPr>
              <a:t>ve </a:t>
            </a:r>
            <a:r>
              <a:rPr sz="2100" i="1" spc="-11" dirty="0">
                <a:latin typeface="Calibri"/>
                <a:cs typeface="Calibri"/>
              </a:rPr>
              <a:t>Rektör) </a:t>
            </a:r>
            <a:r>
              <a:rPr sz="2100" i="1" spc="-8" dirty="0">
                <a:latin typeface="Calibri"/>
                <a:cs typeface="Calibri"/>
              </a:rPr>
              <a:t>tarafından analiz </a:t>
            </a:r>
            <a:r>
              <a:rPr sz="2100" i="1" spc="-4" dirty="0">
                <a:latin typeface="Calibri"/>
                <a:cs typeface="Calibri"/>
              </a:rPr>
              <a:t>edilerek  </a:t>
            </a:r>
            <a:r>
              <a:rPr sz="2100" i="1" spc="-8" dirty="0">
                <a:latin typeface="Calibri"/>
                <a:cs typeface="Calibri"/>
              </a:rPr>
              <a:t>gerekli iyileştirmeler planlanır </a:t>
            </a:r>
            <a:r>
              <a:rPr sz="2100" i="1" spc="-4" dirty="0">
                <a:latin typeface="Calibri"/>
                <a:cs typeface="Calibri"/>
              </a:rPr>
              <a:t>(Bknz. Ek-B.4-Ders Değerlendirme </a:t>
            </a:r>
            <a:r>
              <a:rPr sz="2100" i="1" spc="-11" dirty="0">
                <a:latin typeface="Calibri"/>
                <a:cs typeface="Calibri"/>
              </a:rPr>
              <a:t>Sistemi  </a:t>
            </a:r>
            <a:r>
              <a:rPr sz="2100" i="1" spc="-4" dirty="0">
                <a:latin typeface="Calibri"/>
                <a:cs typeface="Calibri"/>
              </a:rPr>
              <a:t>ve Ek- B.4.1-Ders Değerlendirme Raporu).</a:t>
            </a:r>
            <a:r>
              <a:rPr sz="2100" i="1" spc="83" dirty="0">
                <a:latin typeface="Calibri"/>
                <a:cs typeface="Calibri"/>
              </a:rPr>
              <a:t> </a:t>
            </a:r>
            <a:r>
              <a:rPr sz="2100" i="1" spc="-4" dirty="0">
                <a:latin typeface="Calibri"/>
                <a:cs typeface="Calibri"/>
              </a:rPr>
              <a:t>…”</a:t>
            </a:r>
            <a:endParaRPr sz="210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3038" dirty="0">
              <a:latin typeface="Times New Roman"/>
              <a:cs typeface="Times New Roman"/>
            </a:endParaRPr>
          </a:p>
          <a:p>
            <a:pPr marL="9525"/>
            <a:r>
              <a:rPr sz="2100" b="1" spc="-11" dirty="0">
                <a:solidFill>
                  <a:srgbClr val="C00000"/>
                </a:solidFill>
                <a:latin typeface="Calibri"/>
                <a:cs typeface="Calibri"/>
              </a:rPr>
              <a:t>Kanıtlara web sayfasından rahatlıkla</a:t>
            </a:r>
            <a:r>
              <a:rPr sz="2100" b="1" spc="19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b="1" spc="-19" dirty="0">
                <a:solidFill>
                  <a:srgbClr val="C00000"/>
                </a:solidFill>
                <a:latin typeface="Calibri"/>
                <a:cs typeface="Calibri"/>
              </a:rPr>
              <a:t>erişilebilmektedir.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9163" y="3945636"/>
            <a:ext cx="1101851" cy="1068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292" y="902715"/>
            <a:ext cx="8789415" cy="492443"/>
          </a:xfrm>
        </p:spPr>
        <p:txBody>
          <a:bodyPr/>
          <a:lstStyle/>
          <a:p>
            <a:r>
              <a:rPr lang="tr-TR" dirty="0" smtClean="0"/>
              <a:t>Yol Haritamız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00738" y="1676400"/>
            <a:ext cx="8409862" cy="40626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tr-TR" i="1" dirty="0" smtClean="0">
                <a:solidFill>
                  <a:srgbClr val="FF0000"/>
                </a:solidFill>
              </a:rPr>
              <a:t>Kurum İç Değerlendirme Raporları</a:t>
            </a:r>
            <a:r>
              <a:rPr lang="tr-TR" dirty="0" smtClean="0"/>
              <a:t>nın (KİDR) okunması (2015 ve 2016)</a:t>
            </a:r>
          </a:p>
          <a:p>
            <a:pPr marL="457200" indent="-457200">
              <a:buAutoNum type="arabicPeriod"/>
            </a:pPr>
            <a:r>
              <a:rPr lang="tr-TR" i="1" dirty="0" smtClean="0">
                <a:solidFill>
                  <a:srgbClr val="FF0000"/>
                </a:solidFill>
              </a:rPr>
              <a:t>Kurumsal Değerlendirme Kriterleri</a:t>
            </a:r>
            <a:r>
              <a:rPr lang="tr-TR" dirty="0" smtClean="0"/>
              <a:t>nin dikkatlice incelenmesi ve ilgili soruların cevaplandırılması (mail olarak iletildi)</a:t>
            </a:r>
          </a:p>
          <a:p>
            <a:pPr marL="457200" indent="-457200">
              <a:buAutoNum type="arabicPeriod"/>
            </a:pPr>
            <a:r>
              <a:rPr lang="tr-TR" dirty="0" smtClean="0"/>
              <a:t>Her türlü </a:t>
            </a:r>
            <a:r>
              <a:rPr lang="tr-TR" i="1" dirty="0" smtClean="0">
                <a:solidFill>
                  <a:srgbClr val="FF0000"/>
                </a:solidFill>
              </a:rPr>
              <a:t>kanıt belgesinin </a:t>
            </a:r>
            <a:r>
              <a:rPr lang="tr-TR" dirty="0" smtClean="0"/>
              <a:t>hazırlanması</a:t>
            </a:r>
          </a:p>
          <a:p>
            <a:pPr marL="457200" indent="-457200">
              <a:buAutoNum type="arabicPeriod"/>
            </a:pPr>
            <a:r>
              <a:rPr lang="tr-TR" i="1" dirty="0">
                <a:solidFill>
                  <a:srgbClr val="FF0000"/>
                </a:solidFill>
              </a:rPr>
              <a:t>k</a:t>
            </a:r>
            <a:r>
              <a:rPr lang="tr-TR" i="1" dirty="0" smtClean="0">
                <a:solidFill>
                  <a:srgbClr val="FF0000"/>
                </a:solidFill>
              </a:rPr>
              <a:t>alite.aydin.edu.tr</a:t>
            </a:r>
            <a:r>
              <a:rPr lang="tr-TR" dirty="0" smtClean="0"/>
              <a:t> adresindeki bilgilerin güncel tutulması</a:t>
            </a:r>
          </a:p>
          <a:p>
            <a:pPr marL="457200" indent="-457200">
              <a:buAutoNum type="arabicPeriod"/>
            </a:pPr>
            <a:r>
              <a:rPr lang="tr-TR" dirty="0" smtClean="0"/>
              <a:t>Tüm akademik ve idari birimler için </a:t>
            </a:r>
            <a:r>
              <a:rPr lang="tr-TR" i="1" dirty="0" smtClean="0">
                <a:solidFill>
                  <a:srgbClr val="FF0000"/>
                </a:solidFill>
              </a:rPr>
              <a:t>«brifing dosyaları» </a:t>
            </a:r>
            <a:r>
              <a:rPr lang="tr-TR" dirty="0" smtClean="0"/>
              <a:t>hazırlanması</a:t>
            </a:r>
          </a:p>
          <a:p>
            <a:pPr marL="457200" indent="-457200">
              <a:buAutoNum type="arabicPeriod"/>
            </a:pPr>
            <a:r>
              <a:rPr lang="tr-TR" dirty="0" smtClean="0"/>
              <a:t>Tüm akademik ve idari personelin süreçle ilgili bilgilendirilmesi (Sadece değerlendirme çalışmaları değil, tüm kalite süreçleri hakkında farkındalık)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087" y="2369820"/>
            <a:ext cx="8056625" cy="2439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6369" y="2779395"/>
            <a:ext cx="6269990" cy="1336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08597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KURUMSAL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DIŞ	DEĞERLENDİRMENİN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MEVZUATTAKİ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YERİ,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TANIMI,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ÖZELLİKLERİ,</a:t>
            </a:r>
            <a:endParaRPr sz="20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TEMEL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İLKELERİ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0084" y="4487189"/>
            <a:ext cx="432371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9325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İletişim:  </a:t>
            </a:r>
            <a:endParaRPr lang="tr-TR" b="1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-12700">
              <a:lnSpc>
                <a:spcPct val="100000"/>
              </a:lnSpc>
            </a:pPr>
            <a:endParaRPr lang="tr-TR" sz="1800" b="1" spc="-1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-12700">
              <a:lnSpc>
                <a:spcPct val="100000"/>
              </a:lnSpc>
            </a:pPr>
            <a:r>
              <a:rPr lang="tr-TR" sz="1800" b="1" spc="-15" dirty="0" smtClean="0">
                <a:solidFill>
                  <a:schemeClr val="tx2"/>
                </a:solidFill>
                <a:latin typeface="Calibri"/>
                <a:cs typeface="Calibri"/>
              </a:rPr>
              <a:t>Kurumsal Stratejik Planlama ve</a:t>
            </a:r>
            <a:r>
              <a:rPr sz="1800" b="1" spc="-15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chemeClr val="tx2"/>
                </a:solidFill>
                <a:latin typeface="Calibri"/>
                <a:cs typeface="Calibri"/>
              </a:rPr>
              <a:t>Kalite</a:t>
            </a:r>
            <a:r>
              <a:rPr sz="1800" b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tr-TR" sz="1800" b="1" spc="-10" dirty="0" smtClean="0">
                <a:solidFill>
                  <a:schemeClr val="tx2"/>
                </a:solidFill>
                <a:latin typeface="Calibri"/>
                <a:cs typeface="Calibri"/>
              </a:rPr>
              <a:t>Koordinasyon Birimi</a:t>
            </a:r>
            <a:r>
              <a:rPr sz="1800" b="1" spc="-10" dirty="0" smtClean="0">
                <a:solidFill>
                  <a:schemeClr val="tx2"/>
                </a:solidFill>
                <a:latin typeface="Calibri"/>
                <a:cs typeface="Calibri"/>
              </a:rPr>
              <a:t>  </a:t>
            </a:r>
            <a:endParaRPr lang="tr-TR" sz="1800" b="1" spc="-1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 indent="-12700">
              <a:lnSpc>
                <a:spcPct val="100000"/>
              </a:lnSpc>
            </a:pPr>
            <a:endParaRPr lang="tr-TR" b="1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-12700">
              <a:lnSpc>
                <a:spcPct val="100000"/>
              </a:lnSpc>
            </a:pPr>
            <a:r>
              <a:rPr lang="tr-TR" b="1" spc="-10" dirty="0" smtClean="0">
                <a:solidFill>
                  <a:srgbClr val="FF0000"/>
                </a:solidFill>
                <a:cs typeface="Calibri"/>
              </a:rPr>
              <a:t>E </a:t>
            </a:r>
            <a:r>
              <a:rPr lang="tr-TR" b="1" spc="-10" dirty="0">
                <a:solidFill>
                  <a:srgbClr val="FF0000"/>
                </a:solidFill>
                <a:cs typeface="Calibri"/>
              </a:rPr>
              <a:t>posta: </a:t>
            </a:r>
            <a:r>
              <a:rPr lang="tr-TR" b="1" spc="-10" dirty="0" smtClean="0">
                <a:solidFill>
                  <a:srgbClr val="FF0000"/>
                </a:solidFill>
                <a:cs typeface="Calibri"/>
              </a:rPr>
              <a:t>kalite@aydin.edu.tr</a:t>
            </a:r>
            <a:endParaRPr lang="tr-TR" b="1" spc="-10" dirty="0">
              <a:solidFill>
                <a:srgbClr val="FF0000"/>
              </a:solidFill>
              <a:cs typeface="Calibri"/>
            </a:endParaRPr>
          </a:p>
          <a:p>
            <a:pPr marL="12700" marR="5080" indent="-12700">
              <a:lnSpc>
                <a:spcPct val="100000"/>
              </a:lnSpc>
            </a:pPr>
            <a:endParaRPr lang="tr-TR" sz="18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indent="-12700">
              <a:lnSpc>
                <a:spcPct val="100000"/>
              </a:lnSpc>
            </a:pPr>
            <a:endParaRPr lang="tr-TR" sz="1800" b="1" spc="-15" dirty="0" smtClean="0">
              <a:solidFill>
                <a:srgbClr val="FF0000"/>
              </a:solidFill>
              <a:latin typeface="Calibri"/>
              <a:cs typeface="Calibri"/>
              <a:hlinkClick r:id="rId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48423" y="716302"/>
            <a:ext cx="2077276" cy="210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32798" y="2745961"/>
            <a:ext cx="470852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dirty="0">
                <a:solidFill>
                  <a:srgbClr val="C00000"/>
                </a:solidFill>
                <a:latin typeface="Candara"/>
                <a:cs typeface="Candara"/>
              </a:rPr>
              <a:t>TEŞEKKÜRLER</a:t>
            </a:r>
            <a:endParaRPr sz="6000" dirty="0">
              <a:latin typeface="Candara"/>
              <a:cs typeface="Candara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302" y="4487189"/>
            <a:ext cx="1582197" cy="1582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7" y="1112519"/>
            <a:ext cx="5362194" cy="518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5" y="3596640"/>
            <a:ext cx="5280660" cy="848994"/>
          </a:xfrm>
          <a:custGeom>
            <a:avLst/>
            <a:gdLst/>
            <a:ahLst/>
            <a:cxnLst/>
            <a:rect l="l" t="t" r="r" b="b"/>
            <a:pathLst>
              <a:path w="5280660" h="848995">
                <a:moveTo>
                  <a:pt x="0" y="424434"/>
                </a:moveTo>
                <a:lnTo>
                  <a:pt x="17151" y="375784"/>
                </a:lnTo>
                <a:lnTo>
                  <a:pt x="51806" y="340341"/>
                </a:lnTo>
                <a:lnTo>
                  <a:pt x="84846" y="317279"/>
                </a:lnTo>
                <a:lnTo>
                  <a:pt x="125562" y="294716"/>
                </a:lnTo>
                <a:lnTo>
                  <a:pt x="173718" y="272689"/>
                </a:lnTo>
                <a:lnTo>
                  <a:pt x="229080" y="251235"/>
                </a:lnTo>
                <a:lnTo>
                  <a:pt x="291413" y="230392"/>
                </a:lnTo>
                <a:lnTo>
                  <a:pt x="360482" y="210199"/>
                </a:lnTo>
                <a:lnTo>
                  <a:pt x="397469" y="200357"/>
                </a:lnTo>
                <a:lnTo>
                  <a:pt x="436052" y="190692"/>
                </a:lnTo>
                <a:lnTo>
                  <a:pt x="476202" y="181208"/>
                </a:lnTo>
                <a:lnTo>
                  <a:pt x="517889" y="171909"/>
                </a:lnTo>
                <a:lnTo>
                  <a:pt x="561084" y="162801"/>
                </a:lnTo>
                <a:lnTo>
                  <a:pt x="605757" y="153889"/>
                </a:lnTo>
                <a:lnTo>
                  <a:pt x="651880" y="145176"/>
                </a:lnTo>
                <a:lnTo>
                  <a:pt x="699423" y="136668"/>
                </a:lnTo>
                <a:lnTo>
                  <a:pt x="748355" y="128370"/>
                </a:lnTo>
                <a:lnTo>
                  <a:pt x="798650" y="120286"/>
                </a:lnTo>
                <a:lnTo>
                  <a:pt x="850276" y="112420"/>
                </a:lnTo>
                <a:lnTo>
                  <a:pt x="903204" y="104778"/>
                </a:lnTo>
                <a:lnTo>
                  <a:pt x="957405" y="97364"/>
                </a:lnTo>
                <a:lnTo>
                  <a:pt x="1012850" y="90184"/>
                </a:lnTo>
                <a:lnTo>
                  <a:pt x="1069510" y="83241"/>
                </a:lnTo>
                <a:lnTo>
                  <a:pt x="1127354" y="76540"/>
                </a:lnTo>
                <a:lnTo>
                  <a:pt x="1186355" y="70087"/>
                </a:lnTo>
                <a:lnTo>
                  <a:pt x="1246481" y="63885"/>
                </a:lnTo>
                <a:lnTo>
                  <a:pt x="1307704" y="57940"/>
                </a:lnTo>
                <a:lnTo>
                  <a:pt x="1369995" y="52256"/>
                </a:lnTo>
                <a:lnTo>
                  <a:pt x="1433325" y="46838"/>
                </a:lnTo>
                <a:lnTo>
                  <a:pt x="1497663" y="41691"/>
                </a:lnTo>
                <a:lnTo>
                  <a:pt x="1562980" y="36819"/>
                </a:lnTo>
                <a:lnTo>
                  <a:pt x="1629248" y="32228"/>
                </a:lnTo>
                <a:lnTo>
                  <a:pt x="1696437" y="27921"/>
                </a:lnTo>
                <a:lnTo>
                  <a:pt x="1764517" y="23904"/>
                </a:lnTo>
                <a:lnTo>
                  <a:pt x="1833459" y="20181"/>
                </a:lnTo>
                <a:lnTo>
                  <a:pt x="1903235" y="16757"/>
                </a:lnTo>
                <a:lnTo>
                  <a:pt x="1973813" y="13637"/>
                </a:lnTo>
                <a:lnTo>
                  <a:pt x="2045166" y="10825"/>
                </a:lnTo>
                <a:lnTo>
                  <a:pt x="2117263" y="8326"/>
                </a:lnTo>
                <a:lnTo>
                  <a:pt x="2190075" y="6145"/>
                </a:lnTo>
                <a:lnTo>
                  <a:pt x="2263574" y="4287"/>
                </a:lnTo>
                <a:lnTo>
                  <a:pt x="2337729" y="2756"/>
                </a:lnTo>
                <a:lnTo>
                  <a:pt x="2412512" y="1557"/>
                </a:lnTo>
                <a:lnTo>
                  <a:pt x="2487892" y="695"/>
                </a:lnTo>
                <a:lnTo>
                  <a:pt x="2563841" y="174"/>
                </a:lnTo>
                <a:lnTo>
                  <a:pt x="2640329" y="0"/>
                </a:lnTo>
                <a:lnTo>
                  <a:pt x="2716818" y="174"/>
                </a:lnTo>
                <a:lnTo>
                  <a:pt x="2792767" y="695"/>
                </a:lnTo>
                <a:lnTo>
                  <a:pt x="2868147" y="1557"/>
                </a:lnTo>
                <a:lnTo>
                  <a:pt x="2942930" y="2756"/>
                </a:lnTo>
                <a:lnTo>
                  <a:pt x="3017085" y="4287"/>
                </a:lnTo>
                <a:lnTo>
                  <a:pt x="3090584" y="6145"/>
                </a:lnTo>
                <a:lnTo>
                  <a:pt x="3163396" y="8326"/>
                </a:lnTo>
                <a:lnTo>
                  <a:pt x="3235493" y="10825"/>
                </a:lnTo>
                <a:lnTo>
                  <a:pt x="3306846" y="13637"/>
                </a:lnTo>
                <a:lnTo>
                  <a:pt x="3377424" y="16757"/>
                </a:lnTo>
                <a:lnTo>
                  <a:pt x="3447200" y="20181"/>
                </a:lnTo>
                <a:lnTo>
                  <a:pt x="3516142" y="23904"/>
                </a:lnTo>
                <a:lnTo>
                  <a:pt x="3584222" y="27921"/>
                </a:lnTo>
                <a:lnTo>
                  <a:pt x="3651411" y="32228"/>
                </a:lnTo>
                <a:lnTo>
                  <a:pt x="3717679" y="36819"/>
                </a:lnTo>
                <a:lnTo>
                  <a:pt x="3782996" y="41691"/>
                </a:lnTo>
                <a:lnTo>
                  <a:pt x="3847334" y="46838"/>
                </a:lnTo>
                <a:lnTo>
                  <a:pt x="3910664" y="52256"/>
                </a:lnTo>
                <a:lnTo>
                  <a:pt x="3972955" y="57940"/>
                </a:lnTo>
                <a:lnTo>
                  <a:pt x="4034178" y="63885"/>
                </a:lnTo>
                <a:lnTo>
                  <a:pt x="4094304" y="70087"/>
                </a:lnTo>
                <a:lnTo>
                  <a:pt x="4153305" y="76540"/>
                </a:lnTo>
                <a:lnTo>
                  <a:pt x="4211149" y="83241"/>
                </a:lnTo>
                <a:lnTo>
                  <a:pt x="4267809" y="90184"/>
                </a:lnTo>
                <a:lnTo>
                  <a:pt x="4323254" y="97364"/>
                </a:lnTo>
                <a:lnTo>
                  <a:pt x="4377455" y="104778"/>
                </a:lnTo>
                <a:lnTo>
                  <a:pt x="4430383" y="112420"/>
                </a:lnTo>
                <a:lnTo>
                  <a:pt x="4482009" y="120286"/>
                </a:lnTo>
                <a:lnTo>
                  <a:pt x="4532304" y="128370"/>
                </a:lnTo>
                <a:lnTo>
                  <a:pt x="4581236" y="136668"/>
                </a:lnTo>
                <a:lnTo>
                  <a:pt x="4628779" y="145176"/>
                </a:lnTo>
                <a:lnTo>
                  <a:pt x="4674902" y="153889"/>
                </a:lnTo>
                <a:lnTo>
                  <a:pt x="4719575" y="162801"/>
                </a:lnTo>
                <a:lnTo>
                  <a:pt x="4762770" y="171909"/>
                </a:lnTo>
                <a:lnTo>
                  <a:pt x="4804457" y="181208"/>
                </a:lnTo>
                <a:lnTo>
                  <a:pt x="4844607" y="190692"/>
                </a:lnTo>
                <a:lnTo>
                  <a:pt x="4883190" y="200357"/>
                </a:lnTo>
                <a:lnTo>
                  <a:pt x="4920177" y="210199"/>
                </a:lnTo>
                <a:lnTo>
                  <a:pt x="4989246" y="230392"/>
                </a:lnTo>
                <a:lnTo>
                  <a:pt x="5051579" y="251235"/>
                </a:lnTo>
                <a:lnTo>
                  <a:pt x="5106941" y="272689"/>
                </a:lnTo>
                <a:lnTo>
                  <a:pt x="5155097" y="294716"/>
                </a:lnTo>
                <a:lnTo>
                  <a:pt x="5195813" y="317279"/>
                </a:lnTo>
                <a:lnTo>
                  <a:pt x="5228853" y="340341"/>
                </a:lnTo>
                <a:lnTo>
                  <a:pt x="5263508" y="375784"/>
                </a:lnTo>
                <a:lnTo>
                  <a:pt x="5279573" y="412136"/>
                </a:lnTo>
                <a:lnTo>
                  <a:pt x="5280660" y="424434"/>
                </a:lnTo>
                <a:lnTo>
                  <a:pt x="5279573" y="436731"/>
                </a:lnTo>
                <a:lnTo>
                  <a:pt x="5263508" y="473083"/>
                </a:lnTo>
                <a:lnTo>
                  <a:pt x="5228853" y="508526"/>
                </a:lnTo>
                <a:lnTo>
                  <a:pt x="5195813" y="531588"/>
                </a:lnTo>
                <a:lnTo>
                  <a:pt x="5155097" y="554151"/>
                </a:lnTo>
                <a:lnTo>
                  <a:pt x="5106941" y="576178"/>
                </a:lnTo>
                <a:lnTo>
                  <a:pt x="5051579" y="597632"/>
                </a:lnTo>
                <a:lnTo>
                  <a:pt x="4989246" y="618475"/>
                </a:lnTo>
                <a:lnTo>
                  <a:pt x="4920177" y="638668"/>
                </a:lnTo>
                <a:lnTo>
                  <a:pt x="4883190" y="648510"/>
                </a:lnTo>
                <a:lnTo>
                  <a:pt x="4844607" y="658175"/>
                </a:lnTo>
                <a:lnTo>
                  <a:pt x="4804457" y="667659"/>
                </a:lnTo>
                <a:lnTo>
                  <a:pt x="4762770" y="676958"/>
                </a:lnTo>
                <a:lnTo>
                  <a:pt x="4719575" y="686066"/>
                </a:lnTo>
                <a:lnTo>
                  <a:pt x="4674902" y="694978"/>
                </a:lnTo>
                <a:lnTo>
                  <a:pt x="4628779" y="703691"/>
                </a:lnTo>
                <a:lnTo>
                  <a:pt x="4581236" y="712199"/>
                </a:lnTo>
                <a:lnTo>
                  <a:pt x="4532304" y="720497"/>
                </a:lnTo>
                <a:lnTo>
                  <a:pt x="4482009" y="728581"/>
                </a:lnTo>
                <a:lnTo>
                  <a:pt x="4430383" y="736447"/>
                </a:lnTo>
                <a:lnTo>
                  <a:pt x="4377455" y="744089"/>
                </a:lnTo>
                <a:lnTo>
                  <a:pt x="4323254" y="751503"/>
                </a:lnTo>
                <a:lnTo>
                  <a:pt x="4267809" y="758683"/>
                </a:lnTo>
                <a:lnTo>
                  <a:pt x="4211149" y="765626"/>
                </a:lnTo>
                <a:lnTo>
                  <a:pt x="4153305" y="772327"/>
                </a:lnTo>
                <a:lnTo>
                  <a:pt x="4094304" y="778780"/>
                </a:lnTo>
                <a:lnTo>
                  <a:pt x="4034178" y="784982"/>
                </a:lnTo>
                <a:lnTo>
                  <a:pt x="3972955" y="790927"/>
                </a:lnTo>
                <a:lnTo>
                  <a:pt x="3910664" y="796611"/>
                </a:lnTo>
                <a:lnTo>
                  <a:pt x="3847334" y="802029"/>
                </a:lnTo>
                <a:lnTo>
                  <a:pt x="3782996" y="807176"/>
                </a:lnTo>
                <a:lnTo>
                  <a:pt x="3717679" y="812048"/>
                </a:lnTo>
                <a:lnTo>
                  <a:pt x="3651411" y="816639"/>
                </a:lnTo>
                <a:lnTo>
                  <a:pt x="3584222" y="820946"/>
                </a:lnTo>
                <a:lnTo>
                  <a:pt x="3516142" y="824963"/>
                </a:lnTo>
                <a:lnTo>
                  <a:pt x="3447200" y="828686"/>
                </a:lnTo>
                <a:lnTo>
                  <a:pt x="3377424" y="832110"/>
                </a:lnTo>
                <a:lnTo>
                  <a:pt x="3306846" y="835230"/>
                </a:lnTo>
                <a:lnTo>
                  <a:pt x="3235493" y="838042"/>
                </a:lnTo>
                <a:lnTo>
                  <a:pt x="3163396" y="840541"/>
                </a:lnTo>
                <a:lnTo>
                  <a:pt x="3090584" y="842722"/>
                </a:lnTo>
                <a:lnTo>
                  <a:pt x="3017085" y="844580"/>
                </a:lnTo>
                <a:lnTo>
                  <a:pt x="2942930" y="846111"/>
                </a:lnTo>
                <a:lnTo>
                  <a:pt x="2868147" y="847310"/>
                </a:lnTo>
                <a:lnTo>
                  <a:pt x="2792767" y="848172"/>
                </a:lnTo>
                <a:lnTo>
                  <a:pt x="2716818" y="848693"/>
                </a:lnTo>
                <a:lnTo>
                  <a:pt x="2640329" y="848868"/>
                </a:lnTo>
                <a:lnTo>
                  <a:pt x="2563841" y="848693"/>
                </a:lnTo>
                <a:lnTo>
                  <a:pt x="2487892" y="848172"/>
                </a:lnTo>
                <a:lnTo>
                  <a:pt x="2412512" y="847310"/>
                </a:lnTo>
                <a:lnTo>
                  <a:pt x="2337729" y="846111"/>
                </a:lnTo>
                <a:lnTo>
                  <a:pt x="2263574" y="844580"/>
                </a:lnTo>
                <a:lnTo>
                  <a:pt x="2190075" y="842722"/>
                </a:lnTo>
                <a:lnTo>
                  <a:pt x="2117263" y="840541"/>
                </a:lnTo>
                <a:lnTo>
                  <a:pt x="2045166" y="838042"/>
                </a:lnTo>
                <a:lnTo>
                  <a:pt x="1973813" y="835230"/>
                </a:lnTo>
                <a:lnTo>
                  <a:pt x="1903235" y="832110"/>
                </a:lnTo>
                <a:lnTo>
                  <a:pt x="1833459" y="828686"/>
                </a:lnTo>
                <a:lnTo>
                  <a:pt x="1764517" y="824963"/>
                </a:lnTo>
                <a:lnTo>
                  <a:pt x="1696437" y="820946"/>
                </a:lnTo>
                <a:lnTo>
                  <a:pt x="1629248" y="816639"/>
                </a:lnTo>
                <a:lnTo>
                  <a:pt x="1562980" y="812048"/>
                </a:lnTo>
                <a:lnTo>
                  <a:pt x="1497663" y="807176"/>
                </a:lnTo>
                <a:lnTo>
                  <a:pt x="1433325" y="802029"/>
                </a:lnTo>
                <a:lnTo>
                  <a:pt x="1369995" y="796611"/>
                </a:lnTo>
                <a:lnTo>
                  <a:pt x="1307704" y="790927"/>
                </a:lnTo>
                <a:lnTo>
                  <a:pt x="1246481" y="784982"/>
                </a:lnTo>
                <a:lnTo>
                  <a:pt x="1186355" y="778780"/>
                </a:lnTo>
                <a:lnTo>
                  <a:pt x="1127354" y="772327"/>
                </a:lnTo>
                <a:lnTo>
                  <a:pt x="1069510" y="765626"/>
                </a:lnTo>
                <a:lnTo>
                  <a:pt x="1012850" y="758683"/>
                </a:lnTo>
                <a:lnTo>
                  <a:pt x="957405" y="751503"/>
                </a:lnTo>
                <a:lnTo>
                  <a:pt x="903204" y="744089"/>
                </a:lnTo>
                <a:lnTo>
                  <a:pt x="850276" y="736447"/>
                </a:lnTo>
                <a:lnTo>
                  <a:pt x="798650" y="728581"/>
                </a:lnTo>
                <a:lnTo>
                  <a:pt x="748355" y="720497"/>
                </a:lnTo>
                <a:lnTo>
                  <a:pt x="699423" y="712199"/>
                </a:lnTo>
                <a:lnTo>
                  <a:pt x="651880" y="703691"/>
                </a:lnTo>
                <a:lnTo>
                  <a:pt x="605757" y="694978"/>
                </a:lnTo>
                <a:lnTo>
                  <a:pt x="561084" y="686066"/>
                </a:lnTo>
                <a:lnTo>
                  <a:pt x="517889" y="676958"/>
                </a:lnTo>
                <a:lnTo>
                  <a:pt x="476202" y="667659"/>
                </a:lnTo>
                <a:lnTo>
                  <a:pt x="436052" y="658175"/>
                </a:lnTo>
                <a:lnTo>
                  <a:pt x="397469" y="648510"/>
                </a:lnTo>
                <a:lnTo>
                  <a:pt x="360482" y="638668"/>
                </a:lnTo>
                <a:lnTo>
                  <a:pt x="291413" y="618475"/>
                </a:lnTo>
                <a:lnTo>
                  <a:pt x="229080" y="597632"/>
                </a:lnTo>
                <a:lnTo>
                  <a:pt x="173718" y="576178"/>
                </a:lnTo>
                <a:lnTo>
                  <a:pt x="125562" y="554151"/>
                </a:lnTo>
                <a:lnTo>
                  <a:pt x="84846" y="531588"/>
                </a:lnTo>
                <a:lnTo>
                  <a:pt x="51806" y="508526"/>
                </a:lnTo>
                <a:lnTo>
                  <a:pt x="17151" y="473083"/>
                </a:lnTo>
                <a:lnTo>
                  <a:pt x="1086" y="436731"/>
                </a:lnTo>
                <a:lnTo>
                  <a:pt x="0" y="424434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0952" y="2005583"/>
            <a:ext cx="3671315" cy="1816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09946" y="2040254"/>
            <a:ext cx="3515995" cy="172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Bir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yükseköğretim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kurumunun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eğitim-öğretim 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ve araştırma faaliyetleri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ile idarî 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hizmetlerinin 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kalitesinin,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Yükseköğretim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Kalite Kurulu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tarafından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yetkilendirilen dış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değerlendiriciler  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veya Yükseköğretim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Kurulunca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tanınan,  bağımsız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Kalite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Değerlendirme 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Tescil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Belgesine 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sahip dış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değerlendirme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kuruluşları tarafından  yürütülen dış değerlendirme</a:t>
            </a:r>
            <a:r>
              <a:rPr sz="14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süreci.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4438" y="3325367"/>
            <a:ext cx="678180" cy="445770"/>
          </a:xfrm>
          <a:custGeom>
            <a:avLst/>
            <a:gdLst/>
            <a:ahLst/>
            <a:cxnLst/>
            <a:rect l="l" t="t" r="r" b="b"/>
            <a:pathLst>
              <a:path w="678179" h="445770">
                <a:moveTo>
                  <a:pt x="515647" y="68834"/>
                </a:moveTo>
                <a:lnTo>
                  <a:pt x="0" y="396875"/>
                </a:lnTo>
                <a:lnTo>
                  <a:pt x="30987" y="445770"/>
                </a:lnTo>
                <a:lnTo>
                  <a:pt x="546725" y="117628"/>
                </a:lnTo>
                <a:lnTo>
                  <a:pt x="515647" y="68834"/>
                </a:lnTo>
                <a:close/>
              </a:path>
              <a:path w="678179" h="445770">
                <a:moveTo>
                  <a:pt x="645778" y="53340"/>
                </a:moveTo>
                <a:lnTo>
                  <a:pt x="540003" y="53340"/>
                </a:lnTo>
                <a:lnTo>
                  <a:pt x="571119" y="102108"/>
                </a:lnTo>
                <a:lnTo>
                  <a:pt x="546725" y="117628"/>
                </a:lnTo>
                <a:lnTo>
                  <a:pt x="577850" y="166497"/>
                </a:lnTo>
                <a:lnTo>
                  <a:pt x="645778" y="53340"/>
                </a:lnTo>
                <a:close/>
              </a:path>
              <a:path w="678179" h="445770">
                <a:moveTo>
                  <a:pt x="540003" y="53340"/>
                </a:moveTo>
                <a:lnTo>
                  <a:pt x="515647" y="68834"/>
                </a:lnTo>
                <a:lnTo>
                  <a:pt x="546725" y="117628"/>
                </a:lnTo>
                <a:lnTo>
                  <a:pt x="571119" y="102108"/>
                </a:lnTo>
                <a:lnTo>
                  <a:pt x="540003" y="53340"/>
                </a:lnTo>
                <a:close/>
              </a:path>
              <a:path w="678179" h="445770">
                <a:moveTo>
                  <a:pt x="677799" y="0"/>
                </a:moveTo>
                <a:lnTo>
                  <a:pt x="484504" y="19939"/>
                </a:lnTo>
                <a:lnTo>
                  <a:pt x="515647" y="68834"/>
                </a:lnTo>
                <a:lnTo>
                  <a:pt x="540003" y="53340"/>
                </a:lnTo>
                <a:lnTo>
                  <a:pt x="645778" y="53340"/>
                </a:lnTo>
                <a:lnTo>
                  <a:pt x="6777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8784" y="3281170"/>
            <a:ext cx="4392929" cy="3574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" y="851916"/>
            <a:ext cx="4751070" cy="4990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027" y="3147060"/>
            <a:ext cx="4008120" cy="457200"/>
          </a:xfrm>
          <a:custGeom>
            <a:avLst/>
            <a:gdLst/>
            <a:ahLst/>
            <a:cxnLst/>
            <a:rect l="l" t="t" r="r" b="b"/>
            <a:pathLst>
              <a:path w="4008120" h="457200">
                <a:moveTo>
                  <a:pt x="0" y="228600"/>
                </a:moveTo>
                <a:lnTo>
                  <a:pt x="23820" y="193249"/>
                </a:lnTo>
                <a:lnTo>
                  <a:pt x="71586" y="167834"/>
                </a:lnTo>
                <a:lnTo>
                  <a:pt x="116833" y="151508"/>
                </a:lnTo>
                <a:lnTo>
                  <a:pt x="172282" y="135736"/>
                </a:lnTo>
                <a:lnTo>
                  <a:pt x="237488" y="120568"/>
                </a:lnTo>
                <a:lnTo>
                  <a:pt x="312006" y="106056"/>
                </a:lnTo>
                <a:lnTo>
                  <a:pt x="352618" y="99062"/>
                </a:lnTo>
                <a:lnTo>
                  <a:pt x="395390" y="92250"/>
                </a:lnTo>
                <a:lnTo>
                  <a:pt x="440267" y="85628"/>
                </a:lnTo>
                <a:lnTo>
                  <a:pt x="487194" y="79201"/>
                </a:lnTo>
                <a:lnTo>
                  <a:pt x="536114" y="72977"/>
                </a:lnTo>
                <a:lnTo>
                  <a:pt x="586973" y="66960"/>
                </a:lnTo>
                <a:lnTo>
                  <a:pt x="639714" y="61159"/>
                </a:lnTo>
                <a:lnTo>
                  <a:pt x="694281" y="55578"/>
                </a:lnTo>
                <a:lnTo>
                  <a:pt x="750620" y="50225"/>
                </a:lnTo>
                <a:lnTo>
                  <a:pt x="808673" y="45105"/>
                </a:lnTo>
                <a:lnTo>
                  <a:pt x="868387" y="40226"/>
                </a:lnTo>
                <a:lnTo>
                  <a:pt x="929704" y="35593"/>
                </a:lnTo>
                <a:lnTo>
                  <a:pt x="992569" y="31213"/>
                </a:lnTo>
                <a:lnTo>
                  <a:pt x="1056927" y="27092"/>
                </a:lnTo>
                <a:lnTo>
                  <a:pt x="1122722" y="23237"/>
                </a:lnTo>
                <a:lnTo>
                  <a:pt x="1189898" y="19654"/>
                </a:lnTo>
                <a:lnTo>
                  <a:pt x="1258399" y="16349"/>
                </a:lnTo>
                <a:lnTo>
                  <a:pt x="1328170" y="13328"/>
                </a:lnTo>
                <a:lnTo>
                  <a:pt x="1399155" y="10599"/>
                </a:lnTo>
                <a:lnTo>
                  <a:pt x="1471299" y="8166"/>
                </a:lnTo>
                <a:lnTo>
                  <a:pt x="1544545" y="6038"/>
                </a:lnTo>
                <a:lnTo>
                  <a:pt x="1618838" y="4219"/>
                </a:lnTo>
                <a:lnTo>
                  <a:pt x="1694123" y="2717"/>
                </a:lnTo>
                <a:lnTo>
                  <a:pt x="1770343" y="1538"/>
                </a:lnTo>
                <a:lnTo>
                  <a:pt x="1847443" y="687"/>
                </a:lnTo>
                <a:lnTo>
                  <a:pt x="1925367" y="173"/>
                </a:lnTo>
                <a:lnTo>
                  <a:pt x="2004060" y="0"/>
                </a:lnTo>
                <a:lnTo>
                  <a:pt x="2082751" y="173"/>
                </a:lnTo>
                <a:lnTo>
                  <a:pt x="2160675" y="687"/>
                </a:lnTo>
                <a:lnTo>
                  <a:pt x="2237774" y="1538"/>
                </a:lnTo>
                <a:lnTo>
                  <a:pt x="2313993" y="2717"/>
                </a:lnTo>
                <a:lnTo>
                  <a:pt x="2389277" y="4219"/>
                </a:lnTo>
                <a:lnTo>
                  <a:pt x="2463570" y="6038"/>
                </a:lnTo>
                <a:lnTo>
                  <a:pt x="2536816" y="8166"/>
                </a:lnTo>
                <a:lnTo>
                  <a:pt x="2608959" y="10599"/>
                </a:lnTo>
                <a:lnTo>
                  <a:pt x="2679944" y="13328"/>
                </a:lnTo>
                <a:lnTo>
                  <a:pt x="2749714" y="16349"/>
                </a:lnTo>
                <a:lnTo>
                  <a:pt x="2818216" y="19654"/>
                </a:lnTo>
                <a:lnTo>
                  <a:pt x="2885391" y="23237"/>
                </a:lnTo>
                <a:lnTo>
                  <a:pt x="2951186" y="27092"/>
                </a:lnTo>
                <a:lnTo>
                  <a:pt x="3015544" y="31213"/>
                </a:lnTo>
                <a:lnTo>
                  <a:pt x="3078409" y="35593"/>
                </a:lnTo>
                <a:lnTo>
                  <a:pt x="3139727" y="40226"/>
                </a:lnTo>
                <a:lnTo>
                  <a:pt x="3199440" y="45105"/>
                </a:lnTo>
                <a:lnTo>
                  <a:pt x="3257494" y="50225"/>
                </a:lnTo>
                <a:lnTo>
                  <a:pt x="3313833" y="55578"/>
                </a:lnTo>
                <a:lnTo>
                  <a:pt x="3368400" y="61159"/>
                </a:lnTo>
                <a:lnTo>
                  <a:pt x="3421141" y="66960"/>
                </a:lnTo>
                <a:lnTo>
                  <a:pt x="3472000" y="72977"/>
                </a:lnTo>
                <a:lnTo>
                  <a:pt x="3520921" y="79201"/>
                </a:lnTo>
                <a:lnTo>
                  <a:pt x="3567848" y="85628"/>
                </a:lnTo>
                <a:lnTo>
                  <a:pt x="3612726" y="92250"/>
                </a:lnTo>
                <a:lnTo>
                  <a:pt x="3655498" y="99062"/>
                </a:lnTo>
                <a:lnTo>
                  <a:pt x="3696110" y="106056"/>
                </a:lnTo>
                <a:lnTo>
                  <a:pt x="3734505" y="113227"/>
                </a:lnTo>
                <a:lnTo>
                  <a:pt x="3804423" y="128073"/>
                </a:lnTo>
                <a:lnTo>
                  <a:pt x="3864807" y="143549"/>
                </a:lnTo>
                <a:lnTo>
                  <a:pt x="3915212" y="159605"/>
                </a:lnTo>
                <a:lnTo>
                  <a:pt x="3955190" y="176188"/>
                </a:lnTo>
                <a:lnTo>
                  <a:pt x="3994637" y="201943"/>
                </a:lnTo>
                <a:lnTo>
                  <a:pt x="4008120" y="228600"/>
                </a:lnTo>
                <a:lnTo>
                  <a:pt x="4006603" y="237575"/>
                </a:lnTo>
                <a:lnTo>
                  <a:pt x="3971131" y="272537"/>
                </a:lnTo>
                <a:lnTo>
                  <a:pt x="3936532" y="289365"/>
                </a:lnTo>
                <a:lnTo>
                  <a:pt x="3891285" y="305691"/>
                </a:lnTo>
                <a:lnTo>
                  <a:pt x="3835835" y="321463"/>
                </a:lnTo>
                <a:lnTo>
                  <a:pt x="3770628" y="336631"/>
                </a:lnTo>
                <a:lnTo>
                  <a:pt x="3696110" y="351143"/>
                </a:lnTo>
                <a:lnTo>
                  <a:pt x="3655498" y="358137"/>
                </a:lnTo>
                <a:lnTo>
                  <a:pt x="3612726" y="364949"/>
                </a:lnTo>
                <a:lnTo>
                  <a:pt x="3567848" y="371571"/>
                </a:lnTo>
                <a:lnTo>
                  <a:pt x="3520921" y="377998"/>
                </a:lnTo>
                <a:lnTo>
                  <a:pt x="3472000" y="384222"/>
                </a:lnTo>
                <a:lnTo>
                  <a:pt x="3421141" y="390239"/>
                </a:lnTo>
                <a:lnTo>
                  <a:pt x="3368400" y="396040"/>
                </a:lnTo>
                <a:lnTo>
                  <a:pt x="3313833" y="401621"/>
                </a:lnTo>
                <a:lnTo>
                  <a:pt x="3257494" y="406974"/>
                </a:lnTo>
                <a:lnTo>
                  <a:pt x="3199440" y="412094"/>
                </a:lnTo>
                <a:lnTo>
                  <a:pt x="3139727" y="416973"/>
                </a:lnTo>
                <a:lnTo>
                  <a:pt x="3078409" y="421606"/>
                </a:lnTo>
                <a:lnTo>
                  <a:pt x="3015544" y="425986"/>
                </a:lnTo>
                <a:lnTo>
                  <a:pt x="2951186" y="430107"/>
                </a:lnTo>
                <a:lnTo>
                  <a:pt x="2885391" y="433962"/>
                </a:lnTo>
                <a:lnTo>
                  <a:pt x="2818216" y="437545"/>
                </a:lnTo>
                <a:lnTo>
                  <a:pt x="2749714" y="440850"/>
                </a:lnTo>
                <a:lnTo>
                  <a:pt x="2679944" y="443871"/>
                </a:lnTo>
                <a:lnTo>
                  <a:pt x="2608959" y="446600"/>
                </a:lnTo>
                <a:lnTo>
                  <a:pt x="2536816" y="449033"/>
                </a:lnTo>
                <a:lnTo>
                  <a:pt x="2463570" y="451161"/>
                </a:lnTo>
                <a:lnTo>
                  <a:pt x="2389277" y="452980"/>
                </a:lnTo>
                <a:lnTo>
                  <a:pt x="2313993" y="454482"/>
                </a:lnTo>
                <a:lnTo>
                  <a:pt x="2237774" y="455661"/>
                </a:lnTo>
                <a:lnTo>
                  <a:pt x="2160675" y="456512"/>
                </a:lnTo>
                <a:lnTo>
                  <a:pt x="2082751" y="457026"/>
                </a:lnTo>
                <a:lnTo>
                  <a:pt x="2004060" y="457200"/>
                </a:lnTo>
                <a:lnTo>
                  <a:pt x="1925367" y="457026"/>
                </a:lnTo>
                <a:lnTo>
                  <a:pt x="1847443" y="456512"/>
                </a:lnTo>
                <a:lnTo>
                  <a:pt x="1770343" y="455661"/>
                </a:lnTo>
                <a:lnTo>
                  <a:pt x="1694123" y="454482"/>
                </a:lnTo>
                <a:lnTo>
                  <a:pt x="1618838" y="452980"/>
                </a:lnTo>
                <a:lnTo>
                  <a:pt x="1544545" y="451161"/>
                </a:lnTo>
                <a:lnTo>
                  <a:pt x="1471299" y="449033"/>
                </a:lnTo>
                <a:lnTo>
                  <a:pt x="1399155" y="446600"/>
                </a:lnTo>
                <a:lnTo>
                  <a:pt x="1328170" y="443871"/>
                </a:lnTo>
                <a:lnTo>
                  <a:pt x="1258399" y="440850"/>
                </a:lnTo>
                <a:lnTo>
                  <a:pt x="1189898" y="437545"/>
                </a:lnTo>
                <a:lnTo>
                  <a:pt x="1122722" y="433962"/>
                </a:lnTo>
                <a:lnTo>
                  <a:pt x="1056927" y="430107"/>
                </a:lnTo>
                <a:lnTo>
                  <a:pt x="992569" y="425986"/>
                </a:lnTo>
                <a:lnTo>
                  <a:pt x="929704" y="421606"/>
                </a:lnTo>
                <a:lnTo>
                  <a:pt x="868387" y="416973"/>
                </a:lnTo>
                <a:lnTo>
                  <a:pt x="808673" y="412094"/>
                </a:lnTo>
                <a:lnTo>
                  <a:pt x="750620" y="406974"/>
                </a:lnTo>
                <a:lnTo>
                  <a:pt x="694281" y="401621"/>
                </a:lnTo>
                <a:lnTo>
                  <a:pt x="639714" y="396040"/>
                </a:lnTo>
                <a:lnTo>
                  <a:pt x="586973" y="390239"/>
                </a:lnTo>
                <a:lnTo>
                  <a:pt x="536114" y="384222"/>
                </a:lnTo>
                <a:lnTo>
                  <a:pt x="487194" y="377998"/>
                </a:lnTo>
                <a:lnTo>
                  <a:pt x="440267" y="371571"/>
                </a:lnTo>
                <a:lnTo>
                  <a:pt x="395390" y="364949"/>
                </a:lnTo>
                <a:lnTo>
                  <a:pt x="352618" y="358137"/>
                </a:lnTo>
                <a:lnTo>
                  <a:pt x="312006" y="351143"/>
                </a:lnTo>
                <a:lnTo>
                  <a:pt x="273611" y="343972"/>
                </a:lnTo>
                <a:lnTo>
                  <a:pt x="203693" y="329126"/>
                </a:lnTo>
                <a:lnTo>
                  <a:pt x="143310" y="313650"/>
                </a:lnTo>
                <a:lnTo>
                  <a:pt x="92906" y="297594"/>
                </a:lnTo>
                <a:lnTo>
                  <a:pt x="52928" y="281011"/>
                </a:lnTo>
                <a:lnTo>
                  <a:pt x="13482" y="255256"/>
                </a:lnTo>
                <a:lnTo>
                  <a:pt x="0" y="228600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6052" y="3347339"/>
            <a:ext cx="1043305" cy="300355"/>
          </a:xfrm>
          <a:custGeom>
            <a:avLst/>
            <a:gdLst/>
            <a:ahLst/>
            <a:cxnLst/>
            <a:rect l="l" t="t" r="r" b="b"/>
            <a:pathLst>
              <a:path w="1043304" h="300354">
                <a:moveTo>
                  <a:pt x="867164" y="243209"/>
                </a:moveTo>
                <a:lnTo>
                  <a:pt x="854963" y="299847"/>
                </a:lnTo>
                <a:lnTo>
                  <a:pt x="1043177" y="251460"/>
                </a:lnTo>
                <a:lnTo>
                  <a:pt x="1040481" y="249300"/>
                </a:lnTo>
                <a:lnTo>
                  <a:pt x="895476" y="249300"/>
                </a:lnTo>
                <a:lnTo>
                  <a:pt x="867164" y="243209"/>
                </a:lnTo>
                <a:close/>
              </a:path>
              <a:path w="1043304" h="300354">
                <a:moveTo>
                  <a:pt x="879339" y="186686"/>
                </a:moveTo>
                <a:lnTo>
                  <a:pt x="867164" y="243209"/>
                </a:lnTo>
                <a:lnTo>
                  <a:pt x="895476" y="249300"/>
                </a:lnTo>
                <a:lnTo>
                  <a:pt x="907669" y="192786"/>
                </a:lnTo>
                <a:lnTo>
                  <a:pt x="879339" y="186686"/>
                </a:lnTo>
                <a:close/>
              </a:path>
              <a:path w="1043304" h="300354">
                <a:moveTo>
                  <a:pt x="891539" y="130048"/>
                </a:moveTo>
                <a:lnTo>
                  <a:pt x="879339" y="186686"/>
                </a:lnTo>
                <a:lnTo>
                  <a:pt x="907669" y="192786"/>
                </a:lnTo>
                <a:lnTo>
                  <a:pt x="895476" y="249300"/>
                </a:lnTo>
                <a:lnTo>
                  <a:pt x="1040481" y="249300"/>
                </a:lnTo>
                <a:lnTo>
                  <a:pt x="891539" y="130048"/>
                </a:lnTo>
                <a:close/>
              </a:path>
              <a:path w="1043304" h="300354">
                <a:moveTo>
                  <a:pt x="12192" y="0"/>
                </a:moveTo>
                <a:lnTo>
                  <a:pt x="0" y="56641"/>
                </a:lnTo>
                <a:lnTo>
                  <a:pt x="867164" y="243209"/>
                </a:lnTo>
                <a:lnTo>
                  <a:pt x="879339" y="186686"/>
                </a:lnTo>
                <a:lnTo>
                  <a:pt x="1219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620267"/>
            <a:ext cx="818642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68745" algn="l"/>
              </a:tabLst>
            </a:pPr>
            <a:r>
              <a:rPr sz="3000" spc="-5" dirty="0">
                <a:latin typeface="Candara"/>
                <a:cs typeface="Candara"/>
              </a:rPr>
              <a:t>Kurums</a:t>
            </a:r>
            <a:r>
              <a:rPr sz="3000" dirty="0">
                <a:latin typeface="Candara"/>
                <a:cs typeface="Candara"/>
              </a:rPr>
              <a:t>al</a:t>
            </a:r>
            <a:r>
              <a:rPr sz="3000" spc="15" dirty="0">
                <a:latin typeface="Candara"/>
                <a:cs typeface="Candara"/>
              </a:rPr>
              <a:t> </a:t>
            </a:r>
            <a:r>
              <a:rPr sz="3000" dirty="0">
                <a:latin typeface="Candara"/>
                <a:cs typeface="Candara"/>
              </a:rPr>
              <a:t>Değ</a:t>
            </a:r>
            <a:r>
              <a:rPr sz="3000" spc="5" dirty="0">
                <a:latin typeface="Candara"/>
                <a:cs typeface="Candara"/>
              </a:rPr>
              <a:t>e</a:t>
            </a:r>
            <a:r>
              <a:rPr sz="3000" spc="-5" dirty="0">
                <a:latin typeface="Candara"/>
                <a:cs typeface="Candara"/>
              </a:rPr>
              <a:t>rlendirme</a:t>
            </a:r>
            <a:r>
              <a:rPr sz="3000" spc="15" dirty="0">
                <a:latin typeface="Candara"/>
                <a:cs typeface="Candara"/>
              </a:rPr>
              <a:t> </a:t>
            </a:r>
            <a:r>
              <a:rPr sz="3000" spc="-5" dirty="0">
                <a:latin typeface="Candara"/>
                <a:cs typeface="Candara"/>
              </a:rPr>
              <a:t>E</a:t>
            </a:r>
            <a:r>
              <a:rPr sz="3000" dirty="0">
                <a:latin typeface="Candara"/>
                <a:cs typeface="Candara"/>
              </a:rPr>
              <a:t>s</a:t>
            </a:r>
            <a:r>
              <a:rPr sz="3000" spc="-5" dirty="0">
                <a:latin typeface="Candara"/>
                <a:cs typeface="Candara"/>
              </a:rPr>
              <a:t>a</a:t>
            </a:r>
            <a:r>
              <a:rPr sz="3000" dirty="0">
                <a:latin typeface="Candara"/>
                <a:cs typeface="Candara"/>
              </a:rPr>
              <a:t>s</a:t>
            </a:r>
            <a:r>
              <a:rPr sz="3000" spc="-5" dirty="0">
                <a:latin typeface="Candara"/>
                <a:cs typeface="Candara"/>
              </a:rPr>
              <a:t>ları</a:t>
            </a:r>
            <a:r>
              <a:rPr sz="3000" spc="20" dirty="0">
                <a:latin typeface="Candara"/>
                <a:cs typeface="Candara"/>
              </a:rPr>
              <a:t> </a:t>
            </a:r>
            <a:r>
              <a:rPr sz="3000" spc="-5" dirty="0">
                <a:latin typeface="Candara"/>
                <a:cs typeface="Candara"/>
              </a:rPr>
              <a:t>Na</a:t>
            </a:r>
            <a:r>
              <a:rPr sz="3000" dirty="0">
                <a:latin typeface="Candara"/>
                <a:cs typeface="Candara"/>
              </a:rPr>
              <a:t>sıl	Belirlendi?</a:t>
            </a:r>
            <a:endParaRPr sz="30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77439" y="4526279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76962" y="0"/>
                </a:moveTo>
                <a:lnTo>
                  <a:pt x="46988" y="5994"/>
                </a:lnTo>
                <a:lnTo>
                  <a:pt x="22526" y="22336"/>
                </a:lnTo>
                <a:lnTo>
                  <a:pt x="6042" y="46559"/>
                </a:lnTo>
                <a:lnTo>
                  <a:pt x="0" y="76200"/>
                </a:lnTo>
                <a:lnTo>
                  <a:pt x="6042" y="105840"/>
                </a:lnTo>
                <a:lnTo>
                  <a:pt x="22526" y="130063"/>
                </a:lnTo>
                <a:lnTo>
                  <a:pt x="46988" y="146405"/>
                </a:lnTo>
                <a:lnTo>
                  <a:pt x="76962" y="152400"/>
                </a:lnTo>
                <a:lnTo>
                  <a:pt x="106935" y="146405"/>
                </a:lnTo>
                <a:lnTo>
                  <a:pt x="131397" y="130063"/>
                </a:lnTo>
                <a:lnTo>
                  <a:pt x="147881" y="105840"/>
                </a:lnTo>
                <a:lnTo>
                  <a:pt x="153924" y="76200"/>
                </a:lnTo>
                <a:lnTo>
                  <a:pt x="147881" y="46559"/>
                </a:lnTo>
                <a:lnTo>
                  <a:pt x="131397" y="22336"/>
                </a:lnTo>
                <a:lnTo>
                  <a:pt x="106935" y="5994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7439" y="4526279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6042" y="46559"/>
                </a:lnTo>
                <a:lnTo>
                  <a:pt x="22526" y="22336"/>
                </a:lnTo>
                <a:lnTo>
                  <a:pt x="46988" y="5994"/>
                </a:lnTo>
                <a:lnTo>
                  <a:pt x="76962" y="0"/>
                </a:lnTo>
                <a:lnTo>
                  <a:pt x="106935" y="5994"/>
                </a:lnTo>
                <a:lnTo>
                  <a:pt x="131397" y="22336"/>
                </a:lnTo>
                <a:lnTo>
                  <a:pt x="147881" y="46559"/>
                </a:lnTo>
                <a:lnTo>
                  <a:pt x="153924" y="76200"/>
                </a:lnTo>
                <a:lnTo>
                  <a:pt x="147881" y="105840"/>
                </a:lnTo>
                <a:lnTo>
                  <a:pt x="131397" y="130063"/>
                </a:lnTo>
                <a:lnTo>
                  <a:pt x="106935" y="146405"/>
                </a:lnTo>
                <a:lnTo>
                  <a:pt x="76962" y="152400"/>
                </a:lnTo>
                <a:lnTo>
                  <a:pt x="46988" y="146405"/>
                </a:lnTo>
                <a:lnTo>
                  <a:pt x="22526" y="130063"/>
                </a:lnTo>
                <a:lnTo>
                  <a:pt x="6042" y="10584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3327" y="4741164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76200" y="0"/>
                </a:moveTo>
                <a:lnTo>
                  <a:pt x="46559" y="6042"/>
                </a:lnTo>
                <a:lnTo>
                  <a:pt x="22336" y="22526"/>
                </a:lnTo>
                <a:lnTo>
                  <a:pt x="5994" y="46988"/>
                </a:lnTo>
                <a:lnTo>
                  <a:pt x="0" y="76962"/>
                </a:lnTo>
                <a:lnTo>
                  <a:pt x="5994" y="106935"/>
                </a:lnTo>
                <a:lnTo>
                  <a:pt x="22336" y="131397"/>
                </a:lnTo>
                <a:lnTo>
                  <a:pt x="46559" y="147881"/>
                </a:lnTo>
                <a:lnTo>
                  <a:pt x="76200" y="153924"/>
                </a:lnTo>
                <a:lnTo>
                  <a:pt x="105840" y="147881"/>
                </a:lnTo>
                <a:lnTo>
                  <a:pt x="130063" y="131397"/>
                </a:lnTo>
                <a:lnTo>
                  <a:pt x="146405" y="106935"/>
                </a:lnTo>
                <a:lnTo>
                  <a:pt x="152400" y="76962"/>
                </a:lnTo>
                <a:lnTo>
                  <a:pt x="146405" y="46988"/>
                </a:lnTo>
                <a:lnTo>
                  <a:pt x="130063" y="22526"/>
                </a:lnTo>
                <a:lnTo>
                  <a:pt x="105840" y="6042"/>
                </a:lnTo>
                <a:lnTo>
                  <a:pt x="762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3327" y="4741164"/>
            <a:ext cx="152400" cy="154305"/>
          </a:xfrm>
          <a:custGeom>
            <a:avLst/>
            <a:gdLst/>
            <a:ahLst/>
            <a:cxnLst/>
            <a:rect l="l" t="t" r="r" b="b"/>
            <a:pathLst>
              <a:path w="152400" h="154304">
                <a:moveTo>
                  <a:pt x="0" y="76962"/>
                </a:moveTo>
                <a:lnTo>
                  <a:pt x="5994" y="46988"/>
                </a:lnTo>
                <a:lnTo>
                  <a:pt x="22336" y="22526"/>
                </a:lnTo>
                <a:lnTo>
                  <a:pt x="46559" y="6042"/>
                </a:lnTo>
                <a:lnTo>
                  <a:pt x="76200" y="0"/>
                </a:lnTo>
                <a:lnTo>
                  <a:pt x="105840" y="6042"/>
                </a:lnTo>
                <a:lnTo>
                  <a:pt x="130063" y="22526"/>
                </a:lnTo>
                <a:lnTo>
                  <a:pt x="146405" y="46988"/>
                </a:lnTo>
                <a:lnTo>
                  <a:pt x="152400" y="76962"/>
                </a:lnTo>
                <a:lnTo>
                  <a:pt x="146405" y="106935"/>
                </a:lnTo>
                <a:lnTo>
                  <a:pt x="130063" y="131397"/>
                </a:lnTo>
                <a:lnTo>
                  <a:pt x="105840" y="147881"/>
                </a:lnTo>
                <a:lnTo>
                  <a:pt x="76200" y="153924"/>
                </a:lnTo>
                <a:lnTo>
                  <a:pt x="46559" y="147881"/>
                </a:lnTo>
                <a:lnTo>
                  <a:pt x="22336" y="131397"/>
                </a:lnTo>
                <a:lnTo>
                  <a:pt x="5994" y="106935"/>
                </a:lnTo>
                <a:lnTo>
                  <a:pt x="0" y="7696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1783" y="4928615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76962" y="0"/>
                </a:moveTo>
                <a:lnTo>
                  <a:pt x="46988" y="5994"/>
                </a:lnTo>
                <a:lnTo>
                  <a:pt x="22526" y="22336"/>
                </a:lnTo>
                <a:lnTo>
                  <a:pt x="6042" y="46559"/>
                </a:lnTo>
                <a:lnTo>
                  <a:pt x="0" y="76199"/>
                </a:lnTo>
                <a:lnTo>
                  <a:pt x="6042" y="105840"/>
                </a:lnTo>
                <a:lnTo>
                  <a:pt x="22526" y="130063"/>
                </a:lnTo>
                <a:lnTo>
                  <a:pt x="46988" y="146405"/>
                </a:lnTo>
                <a:lnTo>
                  <a:pt x="76962" y="152399"/>
                </a:lnTo>
                <a:lnTo>
                  <a:pt x="106935" y="146405"/>
                </a:lnTo>
                <a:lnTo>
                  <a:pt x="131397" y="130063"/>
                </a:lnTo>
                <a:lnTo>
                  <a:pt x="147881" y="105840"/>
                </a:lnTo>
                <a:lnTo>
                  <a:pt x="153924" y="76199"/>
                </a:lnTo>
                <a:lnTo>
                  <a:pt x="147881" y="46559"/>
                </a:lnTo>
                <a:lnTo>
                  <a:pt x="131397" y="22336"/>
                </a:lnTo>
                <a:lnTo>
                  <a:pt x="106935" y="5994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1783" y="4928615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199"/>
                </a:moveTo>
                <a:lnTo>
                  <a:pt x="6042" y="46559"/>
                </a:lnTo>
                <a:lnTo>
                  <a:pt x="22526" y="22336"/>
                </a:lnTo>
                <a:lnTo>
                  <a:pt x="46988" y="5994"/>
                </a:lnTo>
                <a:lnTo>
                  <a:pt x="76962" y="0"/>
                </a:lnTo>
                <a:lnTo>
                  <a:pt x="106935" y="5994"/>
                </a:lnTo>
                <a:lnTo>
                  <a:pt x="131397" y="22336"/>
                </a:lnTo>
                <a:lnTo>
                  <a:pt x="147881" y="46559"/>
                </a:lnTo>
                <a:lnTo>
                  <a:pt x="153924" y="76199"/>
                </a:lnTo>
                <a:lnTo>
                  <a:pt x="147881" y="105840"/>
                </a:lnTo>
                <a:lnTo>
                  <a:pt x="131397" y="130063"/>
                </a:lnTo>
                <a:lnTo>
                  <a:pt x="106935" y="146405"/>
                </a:lnTo>
                <a:lnTo>
                  <a:pt x="76962" y="152399"/>
                </a:lnTo>
                <a:lnTo>
                  <a:pt x="46988" y="146405"/>
                </a:lnTo>
                <a:lnTo>
                  <a:pt x="22526" y="130063"/>
                </a:lnTo>
                <a:lnTo>
                  <a:pt x="6042" y="105840"/>
                </a:lnTo>
                <a:lnTo>
                  <a:pt x="0" y="76199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3807" y="2356104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76962" y="0"/>
                </a:moveTo>
                <a:lnTo>
                  <a:pt x="46988" y="6042"/>
                </a:lnTo>
                <a:lnTo>
                  <a:pt x="22526" y="22526"/>
                </a:lnTo>
                <a:lnTo>
                  <a:pt x="6042" y="46988"/>
                </a:lnTo>
                <a:lnTo>
                  <a:pt x="0" y="76962"/>
                </a:lnTo>
                <a:lnTo>
                  <a:pt x="6042" y="106935"/>
                </a:lnTo>
                <a:lnTo>
                  <a:pt x="22526" y="131397"/>
                </a:lnTo>
                <a:lnTo>
                  <a:pt x="46988" y="147881"/>
                </a:lnTo>
                <a:lnTo>
                  <a:pt x="76962" y="153924"/>
                </a:lnTo>
                <a:lnTo>
                  <a:pt x="106935" y="147881"/>
                </a:lnTo>
                <a:lnTo>
                  <a:pt x="131397" y="131397"/>
                </a:lnTo>
                <a:lnTo>
                  <a:pt x="147881" y="106935"/>
                </a:lnTo>
                <a:lnTo>
                  <a:pt x="153924" y="76962"/>
                </a:lnTo>
                <a:lnTo>
                  <a:pt x="147881" y="46988"/>
                </a:lnTo>
                <a:lnTo>
                  <a:pt x="131397" y="22526"/>
                </a:lnTo>
                <a:lnTo>
                  <a:pt x="106935" y="6042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3807" y="2356104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0" y="76962"/>
                </a:moveTo>
                <a:lnTo>
                  <a:pt x="6042" y="46988"/>
                </a:lnTo>
                <a:lnTo>
                  <a:pt x="22526" y="22526"/>
                </a:lnTo>
                <a:lnTo>
                  <a:pt x="46988" y="6042"/>
                </a:lnTo>
                <a:lnTo>
                  <a:pt x="76962" y="0"/>
                </a:lnTo>
                <a:lnTo>
                  <a:pt x="106935" y="6042"/>
                </a:lnTo>
                <a:lnTo>
                  <a:pt x="131397" y="22526"/>
                </a:lnTo>
                <a:lnTo>
                  <a:pt x="147881" y="46988"/>
                </a:lnTo>
                <a:lnTo>
                  <a:pt x="153924" y="76962"/>
                </a:lnTo>
                <a:lnTo>
                  <a:pt x="147881" y="106935"/>
                </a:lnTo>
                <a:lnTo>
                  <a:pt x="131397" y="131397"/>
                </a:lnTo>
                <a:lnTo>
                  <a:pt x="106935" y="147881"/>
                </a:lnTo>
                <a:lnTo>
                  <a:pt x="76962" y="153924"/>
                </a:lnTo>
                <a:lnTo>
                  <a:pt x="46988" y="147881"/>
                </a:lnTo>
                <a:lnTo>
                  <a:pt x="22526" y="131397"/>
                </a:lnTo>
                <a:lnTo>
                  <a:pt x="6042" y="106935"/>
                </a:lnTo>
                <a:lnTo>
                  <a:pt x="0" y="7696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9548" y="223418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76962" y="0"/>
                </a:moveTo>
                <a:lnTo>
                  <a:pt x="46988" y="5994"/>
                </a:lnTo>
                <a:lnTo>
                  <a:pt x="22526" y="22336"/>
                </a:lnTo>
                <a:lnTo>
                  <a:pt x="6042" y="46559"/>
                </a:lnTo>
                <a:lnTo>
                  <a:pt x="0" y="76200"/>
                </a:lnTo>
                <a:lnTo>
                  <a:pt x="6042" y="105840"/>
                </a:lnTo>
                <a:lnTo>
                  <a:pt x="22526" y="130063"/>
                </a:lnTo>
                <a:lnTo>
                  <a:pt x="46988" y="146405"/>
                </a:lnTo>
                <a:lnTo>
                  <a:pt x="76962" y="152400"/>
                </a:lnTo>
                <a:lnTo>
                  <a:pt x="106935" y="146405"/>
                </a:lnTo>
                <a:lnTo>
                  <a:pt x="131397" y="130063"/>
                </a:lnTo>
                <a:lnTo>
                  <a:pt x="147881" y="105840"/>
                </a:lnTo>
                <a:lnTo>
                  <a:pt x="153924" y="76200"/>
                </a:lnTo>
                <a:lnTo>
                  <a:pt x="147881" y="46559"/>
                </a:lnTo>
                <a:lnTo>
                  <a:pt x="131397" y="22336"/>
                </a:lnTo>
                <a:lnTo>
                  <a:pt x="106935" y="5994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9548" y="223418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6042" y="46559"/>
                </a:lnTo>
                <a:lnTo>
                  <a:pt x="22526" y="22336"/>
                </a:lnTo>
                <a:lnTo>
                  <a:pt x="46988" y="5994"/>
                </a:lnTo>
                <a:lnTo>
                  <a:pt x="76962" y="0"/>
                </a:lnTo>
                <a:lnTo>
                  <a:pt x="106935" y="5994"/>
                </a:lnTo>
                <a:lnTo>
                  <a:pt x="131397" y="22336"/>
                </a:lnTo>
                <a:lnTo>
                  <a:pt x="147881" y="46559"/>
                </a:lnTo>
                <a:lnTo>
                  <a:pt x="153924" y="76200"/>
                </a:lnTo>
                <a:lnTo>
                  <a:pt x="147881" y="105840"/>
                </a:lnTo>
                <a:lnTo>
                  <a:pt x="131397" y="130063"/>
                </a:lnTo>
                <a:lnTo>
                  <a:pt x="106935" y="146405"/>
                </a:lnTo>
                <a:lnTo>
                  <a:pt x="76962" y="152400"/>
                </a:lnTo>
                <a:lnTo>
                  <a:pt x="46988" y="146405"/>
                </a:lnTo>
                <a:lnTo>
                  <a:pt x="22526" y="130063"/>
                </a:lnTo>
                <a:lnTo>
                  <a:pt x="6042" y="10584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2051" y="2036064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76962" y="0"/>
                </a:moveTo>
                <a:lnTo>
                  <a:pt x="46988" y="6042"/>
                </a:lnTo>
                <a:lnTo>
                  <a:pt x="22526" y="22526"/>
                </a:lnTo>
                <a:lnTo>
                  <a:pt x="6042" y="46988"/>
                </a:lnTo>
                <a:lnTo>
                  <a:pt x="0" y="76962"/>
                </a:lnTo>
                <a:lnTo>
                  <a:pt x="6042" y="106935"/>
                </a:lnTo>
                <a:lnTo>
                  <a:pt x="22526" y="131397"/>
                </a:lnTo>
                <a:lnTo>
                  <a:pt x="46988" y="147881"/>
                </a:lnTo>
                <a:lnTo>
                  <a:pt x="76962" y="153924"/>
                </a:lnTo>
                <a:lnTo>
                  <a:pt x="106935" y="147881"/>
                </a:lnTo>
                <a:lnTo>
                  <a:pt x="131397" y="131397"/>
                </a:lnTo>
                <a:lnTo>
                  <a:pt x="147881" y="106935"/>
                </a:lnTo>
                <a:lnTo>
                  <a:pt x="153924" y="76962"/>
                </a:lnTo>
                <a:lnTo>
                  <a:pt x="147881" y="46988"/>
                </a:lnTo>
                <a:lnTo>
                  <a:pt x="131397" y="22526"/>
                </a:lnTo>
                <a:lnTo>
                  <a:pt x="106935" y="6042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2051" y="2036064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0" y="76962"/>
                </a:moveTo>
                <a:lnTo>
                  <a:pt x="6042" y="46988"/>
                </a:lnTo>
                <a:lnTo>
                  <a:pt x="22526" y="22526"/>
                </a:lnTo>
                <a:lnTo>
                  <a:pt x="46988" y="6042"/>
                </a:lnTo>
                <a:lnTo>
                  <a:pt x="76962" y="0"/>
                </a:lnTo>
                <a:lnTo>
                  <a:pt x="106935" y="6042"/>
                </a:lnTo>
                <a:lnTo>
                  <a:pt x="131397" y="22526"/>
                </a:lnTo>
                <a:lnTo>
                  <a:pt x="147881" y="46988"/>
                </a:lnTo>
                <a:lnTo>
                  <a:pt x="153924" y="76962"/>
                </a:lnTo>
                <a:lnTo>
                  <a:pt x="147881" y="106935"/>
                </a:lnTo>
                <a:lnTo>
                  <a:pt x="131397" y="131397"/>
                </a:lnTo>
                <a:lnTo>
                  <a:pt x="106935" y="147881"/>
                </a:lnTo>
                <a:lnTo>
                  <a:pt x="76962" y="153924"/>
                </a:lnTo>
                <a:lnTo>
                  <a:pt x="46988" y="147881"/>
                </a:lnTo>
                <a:lnTo>
                  <a:pt x="22526" y="131397"/>
                </a:lnTo>
                <a:lnTo>
                  <a:pt x="6042" y="106935"/>
                </a:lnTo>
                <a:lnTo>
                  <a:pt x="0" y="7696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7979" y="223418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76962" y="0"/>
                </a:moveTo>
                <a:lnTo>
                  <a:pt x="46988" y="5994"/>
                </a:lnTo>
                <a:lnTo>
                  <a:pt x="22526" y="22336"/>
                </a:lnTo>
                <a:lnTo>
                  <a:pt x="6042" y="46559"/>
                </a:lnTo>
                <a:lnTo>
                  <a:pt x="0" y="76200"/>
                </a:lnTo>
                <a:lnTo>
                  <a:pt x="6042" y="105840"/>
                </a:lnTo>
                <a:lnTo>
                  <a:pt x="22526" y="130063"/>
                </a:lnTo>
                <a:lnTo>
                  <a:pt x="46988" y="146405"/>
                </a:lnTo>
                <a:lnTo>
                  <a:pt x="76962" y="152400"/>
                </a:lnTo>
                <a:lnTo>
                  <a:pt x="106935" y="146405"/>
                </a:lnTo>
                <a:lnTo>
                  <a:pt x="131397" y="130063"/>
                </a:lnTo>
                <a:lnTo>
                  <a:pt x="147881" y="105840"/>
                </a:lnTo>
                <a:lnTo>
                  <a:pt x="153924" y="76200"/>
                </a:lnTo>
                <a:lnTo>
                  <a:pt x="147881" y="46559"/>
                </a:lnTo>
                <a:lnTo>
                  <a:pt x="131397" y="22336"/>
                </a:lnTo>
                <a:lnTo>
                  <a:pt x="106935" y="5994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7979" y="2234183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6042" y="46559"/>
                </a:lnTo>
                <a:lnTo>
                  <a:pt x="22526" y="22336"/>
                </a:lnTo>
                <a:lnTo>
                  <a:pt x="46988" y="5994"/>
                </a:lnTo>
                <a:lnTo>
                  <a:pt x="76962" y="0"/>
                </a:lnTo>
                <a:lnTo>
                  <a:pt x="106935" y="5994"/>
                </a:lnTo>
                <a:lnTo>
                  <a:pt x="131397" y="22336"/>
                </a:lnTo>
                <a:lnTo>
                  <a:pt x="147881" y="46559"/>
                </a:lnTo>
                <a:lnTo>
                  <a:pt x="153924" y="76200"/>
                </a:lnTo>
                <a:lnTo>
                  <a:pt x="147881" y="105840"/>
                </a:lnTo>
                <a:lnTo>
                  <a:pt x="131397" y="130063"/>
                </a:lnTo>
                <a:lnTo>
                  <a:pt x="106935" y="146405"/>
                </a:lnTo>
                <a:lnTo>
                  <a:pt x="76962" y="152400"/>
                </a:lnTo>
                <a:lnTo>
                  <a:pt x="46988" y="146405"/>
                </a:lnTo>
                <a:lnTo>
                  <a:pt x="22526" y="130063"/>
                </a:lnTo>
                <a:lnTo>
                  <a:pt x="6042" y="10584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3720" y="2356104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76962" y="0"/>
                </a:moveTo>
                <a:lnTo>
                  <a:pt x="46988" y="6042"/>
                </a:lnTo>
                <a:lnTo>
                  <a:pt x="22526" y="22526"/>
                </a:lnTo>
                <a:lnTo>
                  <a:pt x="6042" y="46988"/>
                </a:lnTo>
                <a:lnTo>
                  <a:pt x="0" y="76962"/>
                </a:lnTo>
                <a:lnTo>
                  <a:pt x="6042" y="106935"/>
                </a:lnTo>
                <a:lnTo>
                  <a:pt x="22526" y="131397"/>
                </a:lnTo>
                <a:lnTo>
                  <a:pt x="46988" y="147881"/>
                </a:lnTo>
                <a:lnTo>
                  <a:pt x="76962" y="153924"/>
                </a:lnTo>
                <a:lnTo>
                  <a:pt x="106935" y="147881"/>
                </a:lnTo>
                <a:lnTo>
                  <a:pt x="131397" y="131397"/>
                </a:lnTo>
                <a:lnTo>
                  <a:pt x="147881" y="106935"/>
                </a:lnTo>
                <a:lnTo>
                  <a:pt x="153924" y="76962"/>
                </a:lnTo>
                <a:lnTo>
                  <a:pt x="147881" y="46988"/>
                </a:lnTo>
                <a:lnTo>
                  <a:pt x="131397" y="22526"/>
                </a:lnTo>
                <a:lnTo>
                  <a:pt x="106935" y="6042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3720" y="2356104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0" y="76962"/>
                </a:moveTo>
                <a:lnTo>
                  <a:pt x="6042" y="46988"/>
                </a:lnTo>
                <a:lnTo>
                  <a:pt x="22526" y="22526"/>
                </a:lnTo>
                <a:lnTo>
                  <a:pt x="46988" y="6042"/>
                </a:lnTo>
                <a:lnTo>
                  <a:pt x="76962" y="0"/>
                </a:lnTo>
                <a:lnTo>
                  <a:pt x="106935" y="6042"/>
                </a:lnTo>
                <a:lnTo>
                  <a:pt x="131397" y="22526"/>
                </a:lnTo>
                <a:lnTo>
                  <a:pt x="147881" y="46988"/>
                </a:lnTo>
                <a:lnTo>
                  <a:pt x="153924" y="76962"/>
                </a:lnTo>
                <a:lnTo>
                  <a:pt x="147881" y="106935"/>
                </a:lnTo>
                <a:lnTo>
                  <a:pt x="131397" y="131397"/>
                </a:lnTo>
                <a:lnTo>
                  <a:pt x="106935" y="147881"/>
                </a:lnTo>
                <a:lnTo>
                  <a:pt x="76962" y="153924"/>
                </a:lnTo>
                <a:lnTo>
                  <a:pt x="46988" y="147881"/>
                </a:lnTo>
                <a:lnTo>
                  <a:pt x="22526" y="131397"/>
                </a:lnTo>
                <a:lnTo>
                  <a:pt x="6042" y="106935"/>
                </a:lnTo>
                <a:lnTo>
                  <a:pt x="0" y="7696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3764" y="2369820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76962" y="0"/>
                </a:moveTo>
                <a:lnTo>
                  <a:pt x="46988" y="5994"/>
                </a:lnTo>
                <a:lnTo>
                  <a:pt x="22526" y="22336"/>
                </a:lnTo>
                <a:lnTo>
                  <a:pt x="6042" y="46559"/>
                </a:lnTo>
                <a:lnTo>
                  <a:pt x="0" y="76200"/>
                </a:lnTo>
                <a:lnTo>
                  <a:pt x="6042" y="105840"/>
                </a:lnTo>
                <a:lnTo>
                  <a:pt x="22526" y="130063"/>
                </a:lnTo>
                <a:lnTo>
                  <a:pt x="46988" y="146405"/>
                </a:lnTo>
                <a:lnTo>
                  <a:pt x="76962" y="152400"/>
                </a:lnTo>
                <a:lnTo>
                  <a:pt x="106935" y="146405"/>
                </a:lnTo>
                <a:lnTo>
                  <a:pt x="131397" y="130063"/>
                </a:lnTo>
                <a:lnTo>
                  <a:pt x="147881" y="105840"/>
                </a:lnTo>
                <a:lnTo>
                  <a:pt x="153924" y="76200"/>
                </a:lnTo>
                <a:lnTo>
                  <a:pt x="147881" y="46559"/>
                </a:lnTo>
                <a:lnTo>
                  <a:pt x="131397" y="22336"/>
                </a:lnTo>
                <a:lnTo>
                  <a:pt x="106935" y="5994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3764" y="2369820"/>
            <a:ext cx="154305" cy="152400"/>
          </a:xfrm>
          <a:custGeom>
            <a:avLst/>
            <a:gdLst/>
            <a:ahLst/>
            <a:cxnLst/>
            <a:rect l="l" t="t" r="r" b="b"/>
            <a:pathLst>
              <a:path w="154305" h="152400">
                <a:moveTo>
                  <a:pt x="0" y="76200"/>
                </a:moveTo>
                <a:lnTo>
                  <a:pt x="6042" y="46559"/>
                </a:lnTo>
                <a:lnTo>
                  <a:pt x="22526" y="22336"/>
                </a:lnTo>
                <a:lnTo>
                  <a:pt x="46988" y="5994"/>
                </a:lnTo>
                <a:lnTo>
                  <a:pt x="76962" y="0"/>
                </a:lnTo>
                <a:lnTo>
                  <a:pt x="106935" y="5994"/>
                </a:lnTo>
                <a:lnTo>
                  <a:pt x="131397" y="22336"/>
                </a:lnTo>
                <a:lnTo>
                  <a:pt x="147881" y="46559"/>
                </a:lnTo>
                <a:lnTo>
                  <a:pt x="153924" y="76200"/>
                </a:lnTo>
                <a:lnTo>
                  <a:pt x="147881" y="105840"/>
                </a:lnTo>
                <a:lnTo>
                  <a:pt x="131397" y="130063"/>
                </a:lnTo>
                <a:lnTo>
                  <a:pt x="106935" y="146405"/>
                </a:lnTo>
                <a:lnTo>
                  <a:pt x="76962" y="152400"/>
                </a:lnTo>
                <a:lnTo>
                  <a:pt x="46988" y="146405"/>
                </a:lnTo>
                <a:lnTo>
                  <a:pt x="22526" y="130063"/>
                </a:lnTo>
                <a:lnTo>
                  <a:pt x="6042" y="105840"/>
                </a:lnTo>
                <a:lnTo>
                  <a:pt x="0" y="7620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83764" y="2627376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76962" y="0"/>
                </a:moveTo>
                <a:lnTo>
                  <a:pt x="46988" y="6042"/>
                </a:lnTo>
                <a:lnTo>
                  <a:pt x="22526" y="22526"/>
                </a:lnTo>
                <a:lnTo>
                  <a:pt x="6042" y="46988"/>
                </a:lnTo>
                <a:lnTo>
                  <a:pt x="0" y="76962"/>
                </a:lnTo>
                <a:lnTo>
                  <a:pt x="6042" y="106935"/>
                </a:lnTo>
                <a:lnTo>
                  <a:pt x="22526" y="131397"/>
                </a:lnTo>
                <a:lnTo>
                  <a:pt x="46988" y="147881"/>
                </a:lnTo>
                <a:lnTo>
                  <a:pt x="76962" y="153924"/>
                </a:lnTo>
                <a:lnTo>
                  <a:pt x="106935" y="147881"/>
                </a:lnTo>
                <a:lnTo>
                  <a:pt x="131397" y="131397"/>
                </a:lnTo>
                <a:lnTo>
                  <a:pt x="147881" y="106935"/>
                </a:lnTo>
                <a:lnTo>
                  <a:pt x="153924" y="76962"/>
                </a:lnTo>
                <a:lnTo>
                  <a:pt x="147881" y="46988"/>
                </a:lnTo>
                <a:lnTo>
                  <a:pt x="131397" y="22526"/>
                </a:lnTo>
                <a:lnTo>
                  <a:pt x="106935" y="6042"/>
                </a:lnTo>
                <a:lnTo>
                  <a:pt x="7696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3764" y="2627376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5">
                <a:moveTo>
                  <a:pt x="0" y="76962"/>
                </a:moveTo>
                <a:lnTo>
                  <a:pt x="6042" y="46988"/>
                </a:lnTo>
                <a:lnTo>
                  <a:pt x="22526" y="22526"/>
                </a:lnTo>
                <a:lnTo>
                  <a:pt x="46988" y="6042"/>
                </a:lnTo>
                <a:lnTo>
                  <a:pt x="76962" y="0"/>
                </a:lnTo>
                <a:lnTo>
                  <a:pt x="106935" y="6042"/>
                </a:lnTo>
                <a:lnTo>
                  <a:pt x="131397" y="22526"/>
                </a:lnTo>
                <a:lnTo>
                  <a:pt x="147881" y="46988"/>
                </a:lnTo>
                <a:lnTo>
                  <a:pt x="153924" y="76962"/>
                </a:lnTo>
                <a:lnTo>
                  <a:pt x="147881" y="106935"/>
                </a:lnTo>
                <a:lnTo>
                  <a:pt x="131397" y="131397"/>
                </a:lnTo>
                <a:lnTo>
                  <a:pt x="106935" y="147881"/>
                </a:lnTo>
                <a:lnTo>
                  <a:pt x="76962" y="153924"/>
                </a:lnTo>
                <a:lnTo>
                  <a:pt x="46988" y="147881"/>
                </a:lnTo>
                <a:lnTo>
                  <a:pt x="22526" y="131397"/>
                </a:lnTo>
                <a:lnTo>
                  <a:pt x="6042" y="106935"/>
                </a:lnTo>
                <a:lnTo>
                  <a:pt x="0" y="7696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78964" y="5369052"/>
            <a:ext cx="4008120" cy="917575"/>
          </a:xfrm>
          <a:custGeom>
            <a:avLst/>
            <a:gdLst/>
            <a:ahLst/>
            <a:cxnLst/>
            <a:rect l="l" t="t" r="r" b="b"/>
            <a:pathLst>
              <a:path w="4008120" h="917575">
                <a:moveTo>
                  <a:pt x="3855212" y="0"/>
                </a:moveTo>
                <a:lnTo>
                  <a:pt x="152908" y="0"/>
                </a:lnTo>
                <a:lnTo>
                  <a:pt x="104574" y="7794"/>
                </a:lnTo>
                <a:lnTo>
                  <a:pt x="62599" y="29500"/>
                </a:lnTo>
                <a:lnTo>
                  <a:pt x="29500" y="62599"/>
                </a:lnTo>
                <a:lnTo>
                  <a:pt x="7794" y="104574"/>
                </a:lnTo>
                <a:lnTo>
                  <a:pt x="0" y="152908"/>
                </a:lnTo>
                <a:lnTo>
                  <a:pt x="0" y="764540"/>
                </a:lnTo>
                <a:lnTo>
                  <a:pt x="7794" y="812868"/>
                </a:lnTo>
                <a:lnTo>
                  <a:pt x="29500" y="854842"/>
                </a:lnTo>
                <a:lnTo>
                  <a:pt x="62599" y="887943"/>
                </a:lnTo>
                <a:lnTo>
                  <a:pt x="104574" y="909652"/>
                </a:lnTo>
                <a:lnTo>
                  <a:pt x="152908" y="917448"/>
                </a:lnTo>
                <a:lnTo>
                  <a:pt x="3855212" y="917448"/>
                </a:lnTo>
                <a:lnTo>
                  <a:pt x="3903545" y="909652"/>
                </a:lnTo>
                <a:lnTo>
                  <a:pt x="3945520" y="887943"/>
                </a:lnTo>
                <a:lnTo>
                  <a:pt x="3978619" y="854842"/>
                </a:lnTo>
                <a:lnTo>
                  <a:pt x="4000325" y="812868"/>
                </a:lnTo>
                <a:lnTo>
                  <a:pt x="4008120" y="764540"/>
                </a:lnTo>
                <a:lnTo>
                  <a:pt x="4008120" y="152908"/>
                </a:lnTo>
                <a:lnTo>
                  <a:pt x="4000325" y="104574"/>
                </a:lnTo>
                <a:lnTo>
                  <a:pt x="3978619" y="62599"/>
                </a:lnTo>
                <a:lnTo>
                  <a:pt x="3945520" y="29500"/>
                </a:lnTo>
                <a:lnTo>
                  <a:pt x="3903545" y="7794"/>
                </a:lnTo>
                <a:lnTo>
                  <a:pt x="38552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78964" y="5369052"/>
            <a:ext cx="4008120" cy="917575"/>
          </a:xfrm>
          <a:custGeom>
            <a:avLst/>
            <a:gdLst/>
            <a:ahLst/>
            <a:cxnLst/>
            <a:rect l="l" t="t" r="r" b="b"/>
            <a:pathLst>
              <a:path w="4008120" h="917575">
                <a:moveTo>
                  <a:pt x="0" y="152908"/>
                </a:moveTo>
                <a:lnTo>
                  <a:pt x="7794" y="104574"/>
                </a:lnTo>
                <a:lnTo>
                  <a:pt x="29500" y="62599"/>
                </a:lnTo>
                <a:lnTo>
                  <a:pt x="62599" y="29500"/>
                </a:lnTo>
                <a:lnTo>
                  <a:pt x="104574" y="7794"/>
                </a:lnTo>
                <a:lnTo>
                  <a:pt x="152908" y="0"/>
                </a:lnTo>
                <a:lnTo>
                  <a:pt x="3855212" y="0"/>
                </a:lnTo>
                <a:lnTo>
                  <a:pt x="3903545" y="7794"/>
                </a:lnTo>
                <a:lnTo>
                  <a:pt x="3945520" y="29500"/>
                </a:lnTo>
                <a:lnTo>
                  <a:pt x="3978619" y="62599"/>
                </a:lnTo>
                <a:lnTo>
                  <a:pt x="4000325" y="104574"/>
                </a:lnTo>
                <a:lnTo>
                  <a:pt x="4008120" y="152908"/>
                </a:lnTo>
                <a:lnTo>
                  <a:pt x="4008120" y="764540"/>
                </a:lnTo>
                <a:lnTo>
                  <a:pt x="4000325" y="812868"/>
                </a:lnTo>
                <a:lnTo>
                  <a:pt x="3978619" y="854842"/>
                </a:lnTo>
                <a:lnTo>
                  <a:pt x="3945520" y="887943"/>
                </a:lnTo>
                <a:lnTo>
                  <a:pt x="3903545" y="909652"/>
                </a:lnTo>
                <a:lnTo>
                  <a:pt x="3855212" y="917448"/>
                </a:lnTo>
                <a:lnTo>
                  <a:pt x="152908" y="917448"/>
                </a:lnTo>
                <a:lnTo>
                  <a:pt x="104574" y="909652"/>
                </a:lnTo>
                <a:lnTo>
                  <a:pt x="62599" y="887943"/>
                </a:lnTo>
                <a:lnTo>
                  <a:pt x="29500" y="854842"/>
                </a:lnTo>
                <a:lnTo>
                  <a:pt x="7794" y="812868"/>
                </a:lnTo>
                <a:lnTo>
                  <a:pt x="0" y="764540"/>
                </a:lnTo>
                <a:lnTo>
                  <a:pt x="0" y="1529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12135" y="5683707"/>
            <a:ext cx="28200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Avrupa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Standartlar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Rehberi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(ESG)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8536" y="4765547"/>
            <a:ext cx="1999488" cy="209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536" y="4765547"/>
            <a:ext cx="1999614" cy="2092960"/>
          </a:xfrm>
          <a:custGeom>
            <a:avLst/>
            <a:gdLst/>
            <a:ahLst/>
            <a:cxnLst/>
            <a:rect l="l" t="t" r="r" b="b"/>
            <a:pathLst>
              <a:path w="1999614" h="2092959">
                <a:moveTo>
                  <a:pt x="0" y="1046226"/>
                </a:moveTo>
                <a:lnTo>
                  <a:pt x="1088" y="996972"/>
                </a:lnTo>
                <a:lnTo>
                  <a:pt x="4320" y="948305"/>
                </a:lnTo>
                <a:lnTo>
                  <a:pt x="9649" y="900274"/>
                </a:lnTo>
                <a:lnTo>
                  <a:pt x="17026" y="852931"/>
                </a:lnTo>
                <a:lnTo>
                  <a:pt x="26403" y="806324"/>
                </a:lnTo>
                <a:lnTo>
                  <a:pt x="37733" y="760505"/>
                </a:lnTo>
                <a:lnTo>
                  <a:pt x="50967" y="715524"/>
                </a:lnTo>
                <a:lnTo>
                  <a:pt x="66057" y="671430"/>
                </a:lnTo>
                <a:lnTo>
                  <a:pt x="82956" y="628274"/>
                </a:lnTo>
                <a:lnTo>
                  <a:pt x="101614" y="586106"/>
                </a:lnTo>
                <a:lnTo>
                  <a:pt x="121985" y="544977"/>
                </a:lnTo>
                <a:lnTo>
                  <a:pt x="144020" y="504937"/>
                </a:lnTo>
                <a:lnTo>
                  <a:pt x="167672" y="466035"/>
                </a:lnTo>
                <a:lnTo>
                  <a:pt x="192892" y="428323"/>
                </a:lnTo>
                <a:lnTo>
                  <a:pt x="219631" y="391850"/>
                </a:lnTo>
                <a:lnTo>
                  <a:pt x="247844" y="356666"/>
                </a:lnTo>
                <a:lnTo>
                  <a:pt x="277480" y="322822"/>
                </a:lnTo>
                <a:lnTo>
                  <a:pt x="308492" y="290369"/>
                </a:lnTo>
                <a:lnTo>
                  <a:pt x="340833" y="259355"/>
                </a:lnTo>
                <a:lnTo>
                  <a:pt x="374454" y="229832"/>
                </a:lnTo>
                <a:lnTo>
                  <a:pt x="409307" y="201850"/>
                </a:lnTo>
                <a:lnTo>
                  <a:pt x="445344" y="175459"/>
                </a:lnTo>
                <a:lnTo>
                  <a:pt x="482517" y="150709"/>
                </a:lnTo>
                <a:lnTo>
                  <a:pt x="520779" y="127650"/>
                </a:lnTo>
                <a:lnTo>
                  <a:pt x="560081" y="106333"/>
                </a:lnTo>
                <a:lnTo>
                  <a:pt x="600374" y="86808"/>
                </a:lnTo>
                <a:lnTo>
                  <a:pt x="641612" y="69124"/>
                </a:lnTo>
                <a:lnTo>
                  <a:pt x="683746" y="53333"/>
                </a:lnTo>
                <a:lnTo>
                  <a:pt x="726729" y="39485"/>
                </a:lnTo>
                <a:lnTo>
                  <a:pt x="770511" y="27629"/>
                </a:lnTo>
                <a:lnTo>
                  <a:pt x="815045" y="17816"/>
                </a:lnTo>
                <a:lnTo>
                  <a:pt x="860284" y="10097"/>
                </a:lnTo>
                <a:lnTo>
                  <a:pt x="906178" y="4521"/>
                </a:lnTo>
                <a:lnTo>
                  <a:pt x="952681" y="1138"/>
                </a:lnTo>
                <a:lnTo>
                  <a:pt x="999744" y="0"/>
                </a:lnTo>
                <a:lnTo>
                  <a:pt x="1046810" y="1138"/>
                </a:lnTo>
                <a:lnTo>
                  <a:pt x="1093317" y="4521"/>
                </a:lnTo>
                <a:lnTo>
                  <a:pt x="1139214" y="10097"/>
                </a:lnTo>
                <a:lnTo>
                  <a:pt x="1184455" y="17816"/>
                </a:lnTo>
                <a:lnTo>
                  <a:pt x="1228992" y="27629"/>
                </a:lnTo>
                <a:lnTo>
                  <a:pt x="1272776" y="39485"/>
                </a:lnTo>
                <a:lnTo>
                  <a:pt x="1315760" y="53333"/>
                </a:lnTo>
                <a:lnTo>
                  <a:pt x="1357895" y="69124"/>
                </a:lnTo>
                <a:lnTo>
                  <a:pt x="1399134" y="86808"/>
                </a:lnTo>
                <a:lnTo>
                  <a:pt x="1439429" y="106333"/>
                </a:lnTo>
                <a:lnTo>
                  <a:pt x="1478731" y="127650"/>
                </a:lnTo>
                <a:lnTo>
                  <a:pt x="1516992" y="150709"/>
                </a:lnTo>
                <a:lnTo>
                  <a:pt x="1554165" y="175459"/>
                </a:lnTo>
                <a:lnTo>
                  <a:pt x="1590202" y="201850"/>
                </a:lnTo>
                <a:lnTo>
                  <a:pt x="1625054" y="229832"/>
                </a:lnTo>
                <a:lnTo>
                  <a:pt x="1658675" y="259355"/>
                </a:lnTo>
                <a:lnTo>
                  <a:pt x="1691014" y="290369"/>
                </a:lnTo>
                <a:lnTo>
                  <a:pt x="1722026" y="322822"/>
                </a:lnTo>
                <a:lnTo>
                  <a:pt x="1751661" y="356666"/>
                </a:lnTo>
                <a:lnTo>
                  <a:pt x="1779872" y="391850"/>
                </a:lnTo>
                <a:lnTo>
                  <a:pt x="1806610" y="428323"/>
                </a:lnTo>
                <a:lnTo>
                  <a:pt x="1831828" y="466035"/>
                </a:lnTo>
                <a:lnTo>
                  <a:pt x="1855478" y="504937"/>
                </a:lnTo>
                <a:lnTo>
                  <a:pt x="1877512" y="544977"/>
                </a:lnTo>
                <a:lnTo>
                  <a:pt x="1897882" y="586106"/>
                </a:lnTo>
                <a:lnTo>
                  <a:pt x="1916539" y="628274"/>
                </a:lnTo>
                <a:lnTo>
                  <a:pt x="1933436" y="671430"/>
                </a:lnTo>
                <a:lnTo>
                  <a:pt x="1948525" y="715524"/>
                </a:lnTo>
                <a:lnTo>
                  <a:pt x="1961758" y="760505"/>
                </a:lnTo>
                <a:lnTo>
                  <a:pt x="1973086" y="806324"/>
                </a:lnTo>
                <a:lnTo>
                  <a:pt x="1982463" y="852931"/>
                </a:lnTo>
                <a:lnTo>
                  <a:pt x="1989839" y="900274"/>
                </a:lnTo>
                <a:lnTo>
                  <a:pt x="1995167" y="948305"/>
                </a:lnTo>
                <a:lnTo>
                  <a:pt x="1998399" y="996972"/>
                </a:lnTo>
                <a:lnTo>
                  <a:pt x="1999488" y="1046226"/>
                </a:lnTo>
                <a:lnTo>
                  <a:pt x="1998399" y="1095476"/>
                </a:lnTo>
                <a:lnTo>
                  <a:pt x="1995167" y="1144140"/>
                </a:lnTo>
                <a:lnTo>
                  <a:pt x="1989839" y="1192168"/>
                </a:lnTo>
                <a:lnTo>
                  <a:pt x="1982463" y="1239510"/>
                </a:lnTo>
                <a:lnTo>
                  <a:pt x="1973086" y="1286115"/>
                </a:lnTo>
                <a:lnTo>
                  <a:pt x="1961758" y="1331932"/>
                </a:lnTo>
                <a:lnTo>
                  <a:pt x="1948525" y="1376913"/>
                </a:lnTo>
                <a:lnTo>
                  <a:pt x="1933436" y="1421006"/>
                </a:lnTo>
                <a:lnTo>
                  <a:pt x="1916539" y="1464161"/>
                </a:lnTo>
                <a:lnTo>
                  <a:pt x="1897882" y="1506328"/>
                </a:lnTo>
                <a:lnTo>
                  <a:pt x="1877512" y="1547457"/>
                </a:lnTo>
                <a:lnTo>
                  <a:pt x="1855478" y="1587497"/>
                </a:lnTo>
                <a:lnTo>
                  <a:pt x="1831828" y="1626399"/>
                </a:lnTo>
                <a:lnTo>
                  <a:pt x="1806610" y="1664112"/>
                </a:lnTo>
                <a:lnTo>
                  <a:pt x="1779872" y="1700585"/>
                </a:lnTo>
                <a:lnTo>
                  <a:pt x="1751661" y="1735769"/>
                </a:lnTo>
                <a:lnTo>
                  <a:pt x="1722026" y="1769614"/>
                </a:lnTo>
                <a:lnTo>
                  <a:pt x="1691014" y="1802068"/>
                </a:lnTo>
                <a:lnTo>
                  <a:pt x="1658675" y="1833083"/>
                </a:lnTo>
                <a:lnTo>
                  <a:pt x="1625054" y="1862607"/>
                </a:lnTo>
                <a:lnTo>
                  <a:pt x="1590202" y="1890590"/>
                </a:lnTo>
                <a:lnTo>
                  <a:pt x="1554165" y="1916982"/>
                </a:lnTo>
                <a:lnTo>
                  <a:pt x="1516992" y="1941733"/>
                </a:lnTo>
                <a:lnTo>
                  <a:pt x="1478731" y="1964793"/>
                </a:lnTo>
                <a:lnTo>
                  <a:pt x="1439429" y="1986111"/>
                </a:lnTo>
                <a:lnTo>
                  <a:pt x="1399134" y="2005638"/>
                </a:lnTo>
                <a:lnTo>
                  <a:pt x="1357895" y="2023322"/>
                </a:lnTo>
                <a:lnTo>
                  <a:pt x="1315760" y="2039114"/>
                </a:lnTo>
                <a:lnTo>
                  <a:pt x="1272776" y="2052963"/>
                </a:lnTo>
                <a:lnTo>
                  <a:pt x="1228992" y="2064820"/>
                </a:lnTo>
                <a:lnTo>
                  <a:pt x="1184455" y="2074633"/>
                </a:lnTo>
                <a:lnTo>
                  <a:pt x="1139214" y="2082353"/>
                </a:lnTo>
                <a:lnTo>
                  <a:pt x="1093317" y="2087930"/>
                </a:lnTo>
                <a:lnTo>
                  <a:pt x="1046810" y="2091313"/>
                </a:lnTo>
                <a:lnTo>
                  <a:pt x="999744" y="2092452"/>
                </a:lnTo>
                <a:lnTo>
                  <a:pt x="952681" y="2091313"/>
                </a:lnTo>
                <a:lnTo>
                  <a:pt x="906178" y="2087930"/>
                </a:lnTo>
                <a:lnTo>
                  <a:pt x="860284" y="2082353"/>
                </a:lnTo>
                <a:lnTo>
                  <a:pt x="815045" y="2074633"/>
                </a:lnTo>
                <a:lnTo>
                  <a:pt x="770511" y="2064820"/>
                </a:lnTo>
                <a:lnTo>
                  <a:pt x="726729" y="2052963"/>
                </a:lnTo>
                <a:lnTo>
                  <a:pt x="683746" y="2039114"/>
                </a:lnTo>
                <a:lnTo>
                  <a:pt x="641612" y="2023322"/>
                </a:lnTo>
                <a:lnTo>
                  <a:pt x="600374" y="2005638"/>
                </a:lnTo>
                <a:lnTo>
                  <a:pt x="560081" y="1986111"/>
                </a:lnTo>
                <a:lnTo>
                  <a:pt x="520779" y="1964793"/>
                </a:lnTo>
                <a:lnTo>
                  <a:pt x="482517" y="1941733"/>
                </a:lnTo>
                <a:lnTo>
                  <a:pt x="445344" y="1916982"/>
                </a:lnTo>
                <a:lnTo>
                  <a:pt x="409307" y="1890590"/>
                </a:lnTo>
                <a:lnTo>
                  <a:pt x="374454" y="1862607"/>
                </a:lnTo>
                <a:lnTo>
                  <a:pt x="340833" y="1833083"/>
                </a:lnTo>
                <a:lnTo>
                  <a:pt x="308492" y="1802068"/>
                </a:lnTo>
                <a:lnTo>
                  <a:pt x="277480" y="1769614"/>
                </a:lnTo>
                <a:lnTo>
                  <a:pt x="247844" y="1735769"/>
                </a:lnTo>
                <a:lnTo>
                  <a:pt x="219631" y="1700585"/>
                </a:lnTo>
                <a:lnTo>
                  <a:pt x="192892" y="1664112"/>
                </a:lnTo>
                <a:lnTo>
                  <a:pt x="167672" y="1626399"/>
                </a:lnTo>
                <a:lnTo>
                  <a:pt x="144020" y="1587497"/>
                </a:lnTo>
                <a:lnTo>
                  <a:pt x="121985" y="1547457"/>
                </a:lnTo>
                <a:lnTo>
                  <a:pt x="101614" y="1506328"/>
                </a:lnTo>
                <a:lnTo>
                  <a:pt x="82956" y="1464161"/>
                </a:lnTo>
                <a:lnTo>
                  <a:pt x="66057" y="1421006"/>
                </a:lnTo>
                <a:lnTo>
                  <a:pt x="50967" y="1376913"/>
                </a:lnTo>
                <a:lnTo>
                  <a:pt x="37733" y="1331932"/>
                </a:lnTo>
                <a:lnTo>
                  <a:pt x="26403" y="1286115"/>
                </a:lnTo>
                <a:lnTo>
                  <a:pt x="17026" y="1239510"/>
                </a:lnTo>
                <a:lnTo>
                  <a:pt x="9649" y="1192168"/>
                </a:lnTo>
                <a:lnTo>
                  <a:pt x="4320" y="1144140"/>
                </a:lnTo>
                <a:lnTo>
                  <a:pt x="1088" y="1095476"/>
                </a:lnTo>
                <a:lnTo>
                  <a:pt x="0" y="104622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77667" y="3543300"/>
            <a:ext cx="3709670" cy="906780"/>
          </a:xfrm>
          <a:custGeom>
            <a:avLst/>
            <a:gdLst/>
            <a:ahLst/>
            <a:cxnLst/>
            <a:rect l="l" t="t" r="r" b="b"/>
            <a:pathLst>
              <a:path w="3709670" h="906779">
                <a:moveTo>
                  <a:pt x="3558285" y="0"/>
                </a:moveTo>
                <a:lnTo>
                  <a:pt x="151130" y="0"/>
                </a:lnTo>
                <a:lnTo>
                  <a:pt x="103371" y="7707"/>
                </a:lnTo>
                <a:lnTo>
                  <a:pt x="61886" y="29167"/>
                </a:lnTo>
                <a:lnTo>
                  <a:pt x="29167" y="61886"/>
                </a:lnTo>
                <a:lnTo>
                  <a:pt x="7707" y="103371"/>
                </a:lnTo>
                <a:lnTo>
                  <a:pt x="0" y="151130"/>
                </a:lnTo>
                <a:lnTo>
                  <a:pt x="0" y="755650"/>
                </a:lnTo>
                <a:lnTo>
                  <a:pt x="7707" y="803408"/>
                </a:lnTo>
                <a:lnTo>
                  <a:pt x="29167" y="844893"/>
                </a:lnTo>
                <a:lnTo>
                  <a:pt x="61886" y="877612"/>
                </a:lnTo>
                <a:lnTo>
                  <a:pt x="103371" y="899072"/>
                </a:lnTo>
                <a:lnTo>
                  <a:pt x="151130" y="906780"/>
                </a:lnTo>
                <a:lnTo>
                  <a:pt x="3558285" y="906780"/>
                </a:lnTo>
                <a:lnTo>
                  <a:pt x="3606044" y="899072"/>
                </a:lnTo>
                <a:lnTo>
                  <a:pt x="3647529" y="877612"/>
                </a:lnTo>
                <a:lnTo>
                  <a:pt x="3680248" y="844893"/>
                </a:lnTo>
                <a:lnTo>
                  <a:pt x="3701708" y="803408"/>
                </a:lnTo>
                <a:lnTo>
                  <a:pt x="3709416" y="755650"/>
                </a:lnTo>
                <a:lnTo>
                  <a:pt x="3709416" y="151130"/>
                </a:lnTo>
                <a:lnTo>
                  <a:pt x="3701708" y="103371"/>
                </a:lnTo>
                <a:lnTo>
                  <a:pt x="3680248" y="61886"/>
                </a:lnTo>
                <a:lnTo>
                  <a:pt x="3647529" y="29167"/>
                </a:lnTo>
                <a:lnTo>
                  <a:pt x="3606044" y="7707"/>
                </a:lnTo>
                <a:lnTo>
                  <a:pt x="355828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7667" y="3543300"/>
            <a:ext cx="3709670" cy="906780"/>
          </a:xfrm>
          <a:custGeom>
            <a:avLst/>
            <a:gdLst/>
            <a:ahLst/>
            <a:cxnLst/>
            <a:rect l="l" t="t" r="r" b="b"/>
            <a:pathLst>
              <a:path w="3709670" h="906779">
                <a:moveTo>
                  <a:pt x="0" y="151130"/>
                </a:moveTo>
                <a:lnTo>
                  <a:pt x="7707" y="103371"/>
                </a:lnTo>
                <a:lnTo>
                  <a:pt x="29167" y="61886"/>
                </a:lnTo>
                <a:lnTo>
                  <a:pt x="61886" y="29167"/>
                </a:lnTo>
                <a:lnTo>
                  <a:pt x="103371" y="7707"/>
                </a:lnTo>
                <a:lnTo>
                  <a:pt x="151130" y="0"/>
                </a:lnTo>
                <a:lnTo>
                  <a:pt x="3558285" y="0"/>
                </a:lnTo>
                <a:lnTo>
                  <a:pt x="3606044" y="7707"/>
                </a:lnTo>
                <a:lnTo>
                  <a:pt x="3647529" y="29167"/>
                </a:lnTo>
                <a:lnTo>
                  <a:pt x="3680248" y="61886"/>
                </a:lnTo>
                <a:lnTo>
                  <a:pt x="3701708" y="103371"/>
                </a:lnTo>
                <a:lnTo>
                  <a:pt x="3709416" y="151130"/>
                </a:lnTo>
                <a:lnTo>
                  <a:pt x="3709416" y="755650"/>
                </a:lnTo>
                <a:lnTo>
                  <a:pt x="3701708" y="803408"/>
                </a:lnTo>
                <a:lnTo>
                  <a:pt x="3680248" y="844893"/>
                </a:lnTo>
                <a:lnTo>
                  <a:pt x="3647529" y="877612"/>
                </a:lnTo>
                <a:lnTo>
                  <a:pt x="3606044" y="899072"/>
                </a:lnTo>
                <a:lnTo>
                  <a:pt x="3558285" y="906780"/>
                </a:lnTo>
                <a:lnTo>
                  <a:pt x="151130" y="906780"/>
                </a:lnTo>
                <a:lnTo>
                  <a:pt x="103371" y="899072"/>
                </a:lnTo>
                <a:lnTo>
                  <a:pt x="61886" y="877612"/>
                </a:lnTo>
                <a:lnTo>
                  <a:pt x="29167" y="844893"/>
                </a:lnTo>
                <a:lnTo>
                  <a:pt x="7707" y="803408"/>
                </a:lnTo>
                <a:lnTo>
                  <a:pt x="0" y="755650"/>
                </a:lnTo>
                <a:lnTo>
                  <a:pt x="0" y="15113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11092" y="3649253"/>
            <a:ext cx="2384425" cy="693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6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Avrupa Üniversiteler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Birliği  Kurumsal Değerlendirme 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Programı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(EUA-IEP) 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Rehberi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57527" y="2947416"/>
            <a:ext cx="2037588" cy="2167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7527" y="2947416"/>
            <a:ext cx="2037714" cy="2167255"/>
          </a:xfrm>
          <a:custGeom>
            <a:avLst/>
            <a:gdLst/>
            <a:ahLst/>
            <a:cxnLst/>
            <a:rect l="l" t="t" r="r" b="b"/>
            <a:pathLst>
              <a:path w="2037714" h="2167254">
                <a:moveTo>
                  <a:pt x="0" y="1083564"/>
                </a:moveTo>
                <a:lnTo>
                  <a:pt x="1048" y="1033965"/>
                </a:lnTo>
                <a:lnTo>
                  <a:pt x="4163" y="984939"/>
                </a:lnTo>
                <a:lnTo>
                  <a:pt x="9301" y="936533"/>
                </a:lnTo>
                <a:lnTo>
                  <a:pt x="16415" y="888795"/>
                </a:lnTo>
                <a:lnTo>
                  <a:pt x="25462" y="841772"/>
                </a:lnTo>
                <a:lnTo>
                  <a:pt x="36396" y="795513"/>
                </a:lnTo>
                <a:lnTo>
                  <a:pt x="49171" y="750066"/>
                </a:lnTo>
                <a:lnTo>
                  <a:pt x="63744" y="705478"/>
                </a:lnTo>
                <a:lnTo>
                  <a:pt x="80069" y="661796"/>
                </a:lnTo>
                <a:lnTo>
                  <a:pt x="98101" y="619070"/>
                </a:lnTo>
                <a:lnTo>
                  <a:pt x="117795" y="577346"/>
                </a:lnTo>
                <a:lnTo>
                  <a:pt x="139107" y="536673"/>
                </a:lnTo>
                <a:lnTo>
                  <a:pt x="161990" y="497098"/>
                </a:lnTo>
                <a:lnTo>
                  <a:pt x="186401" y="458670"/>
                </a:lnTo>
                <a:lnTo>
                  <a:pt x="212295" y="421435"/>
                </a:lnTo>
                <a:lnTo>
                  <a:pt x="239625" y="385442"/>
                </a:lnTo>
                <a:lnTo>
                  <a:pt x="268348" y="350738"/>
                </a:lnTo>
                <a:lnTo>
                  <a:pt x="298418" y="317373"/>
                </a:lnTo>
                <a:lnTo>
                  <a:pt x="329790" y="285392"/>
                </a:lnTo>
                <a:lnTo>
                  <a:pt x="362420" y="254844"/>
                </a:lnTo>
                <a:lnTo>
                  <a:pt x="396262" y="225777"/>
                </a:lnTo>
                <a:lnTo>
                  <a:pt x="431272" y="198239"/>
                </a:lnTo>
                <a:lnTo>
                  <a:pt x="467403" y="172278"/>
                </a:lnTo>
                <a:lnTo>
                  <a:pt x="504613" y="147940"/>
                </a:lnTo>
                <a:lnTo>
                  <a:pt x="542855" y="125275"/>
                </a:lnTo>
                <a:lnTo>
                  <a:pt x="582084" y="104330"/>
                </a:lnTo>
                <a:lnTo>
                  <a:pt x="622256" y="85153"/>
                </a:lnTo>
                <a:lnTo>
                  <a:pt x="663325" y="67791"/>
                </a:lnTo>
                <a:lnTo>
                  <a:pt x="705247" y="52293"/>
                </a:lnTo>
                <a:lnTo>
                  <a:pt x="747977" y="38706"/>
                </a:lnTo>
                <a:lnTo>
                  <a:pt x="791469" y="27078"/>
                </a:lnTo>
                <a:lnTo>
                  <a:pt x="835678" y="17458"/>
                </a:lnTo>
                <a:lnTo>
                  <a:pt x="880561" y="9891"/>
                </a:lnTo>
                <a:lnTo>
                  <a:pt x="926071" y="4428"/>
                </a:lnTo>
                <a:lnTo>
                  <a:pt x="972163" y="1115"/>
                </a:lnTo>
                <a:lnTo>
                  <a:pt x="1018794" y="0"/>
                </a:lnTo>
                <a:lnTo>
                  <a:pt x="1065424" y="1115"/>
                </a:lnTo>
                <a:lnTo>
                  <a:pt x="1111516" y="4428"/>
                </a:lnTo>
                <a:lnTo>
                  <a:pt x="1157026" y="9891"/>
                </a:lnTo>
                <a:lnTo>
                  <a:pt x="1201909" y="17458"/>
                </a:lnTo>
                <a:lnTo>
                  <a:pt x="1246118" y="27078"/>
                </a:lnTo>
                <a:lnTo>
                  <a:pt x="1289610" y="38706"/>
                </a:lnTo>
                <a:lnTo>
                  <a:pt x="1332340" y="52293"/>
                </a:lnTo>
                <a:lnTo>
                  <a:pt x="1374262" y="67791"/>
                </a:lnTo>
                <a:lnTo>
                  <a:pt x="1415331" y="85153"/>
                </a:lnTo>
                <a:lnTo>
                  <a:pt x="1455503" y="104330"/>
                </a:lnTo>
                <a:lnTo>
                  <a:pt x="1494732" y="125275"/>
                </a:lnTo>
                <a:lnTo>
                  <a:pt x="1532974" y="147940"/>
                </a:lnTo>
                <a:lnTo>
                  <a:pt x="1570184" y="172278"/>
                </a:lnTo>
                <a:lnTo>
                  <a:pt x="1606315" y="198239"/>
                </a:lnTo>
                <a:lnTo>
                  <a:pt x="1641325" y="225777"/>
                </a:lnTo>
                <a:lnTo>
                  <a:pt x="1675167" y="254844"/>
                </a:lnTo>
                <a:lnTo>
                  <a:pt x="1707797" y="285392"/>
                </a:lnTo>
                <a:lnTo>
                  <a:pt x="1739169" y="317372"/>
                </a:lnTo>
                <a:lnTo>
                  <a:pt x="1769239" y="350738"/>
                </a:lnTo>
                <a:lnTo>
                  <a:pt x="1797962" y="385442"/>
                </a:lnTo>
                <a:lnTo>
                  <a:pt x="1825292" y="421435"/>
                </a:lnTo>
                <a:lnTo>
                  <a:pt x="1851186" y="458670"/>
                </a:lnTo>
                <a:lnTo>
                  <a:pt x="1875597" y="497098"/>
                </a:lnTo>
                <a:lnTo>
                  <a:pt x="1898480" y="536673"/>
                </a:lnTo>
                <a:lnTo>
                  <a:pt x="1919792" y="577346"/>
                </a:lnTo>
                <a:lnTo>
                  <a:pt x="1939486" y="619070"/>
                </a:lnTo>
                <a:lnTo>
                  <a:pt x="1957518" y="661796"/>
                </a:lnTo>
                <a:lnTo>
                  <a:pt x="1973843" y="705478"/>
                </a:lnTo>
                <a:lnTo>
                  <a:pt x="1988416" y="750066"/>
                </a:lnTo>
                <a:lnTo>
                  <a:pt x="2001191" y="795513"/>
                </a:lnTo>
                <a:lnTo>
                  <a:pt x="2012125" y="841772"/>
                </a:lnTo>
                <a:lnTo>
                  <a:pt x="2021172" y="888795"/>
                </a:lnTo>
                <a:lnTo>
                  <a:pt x="2028286" y="936533"/>
                </a:lnTo>
                <a:lnTo>
                  <a:pt x="2033424" y="984939"/>
                </a:lnTo>
                <a:lnTo>
                  <a:pt x="2036539" y="1033965"/>
                </a:lnTo>
                <a:lnTo>
                  <a:pt x="2037588" y="1083564"/>
                </a:lnTo>
                <a:lnTo>
                  <a:pt x="2036539" y="1133162"/>
                </a:lnTo>
                <a:lnTo>
                  <a:pt x="2033424" y="1182188"/>
                </a:lnTo>
                <a:lnTo>
                  <a:pt x="2028286" y="1230594"/>
                </a:lnTo>
                <a:lnTo>
                  <a:pt x="2021172" y="1278332"/>
                </a:lnTo>
                <a:lnTo>
                  <a:pt x="2012125" y="1325355"/>
                </a:lnTo>
                <a:lnTo>
                  <a:pt x="2001191" y="1371614"/>
                </a:lnTo>
                <a:lnTo>
                  <a:pt x="1988416" y="1417061"/>
                </a:lnTo>
                <a:lnTo>
                  <a:pt x="1973843" y="1461649"/>
                </a:lnTo>
                <a:lnTo>
                  <a:pt x="1957518" y="1505331"/>
                </a:lnTo>
                <a:lnTo>
                  <a:pt x="1939486" y="1548057"/>
                </a:lnTo>
                <a:lnTo>
                  <a:pt x="1919792" y="1589781"/>
                </a:lnTo>
                <a:lnTo>
                  <a:pt x="1898480" y="1630454"/>
                </a:lnTo>
                <a:lnTo>
                  <a:pt x="1875597" y="1670029"/>
                </a:lnTo>
                <a:lnTo>
                  <a:pt x="1851186" y="1708457"/>
                </a:lnTo>
                <a:lnTo>
                  <a:pt x="1825292" y="1745692"/>
                </a:lnTo>
                <a:lnTo>
                  <a:pt x="1797962" y="1781685"/>
                </a:lnTo>
                <a:lnTo>
                  <a:pt x="1769239" y="1816389"/>
                </a:lnTo>
                <a:lnTo>
                  <a:pt x="1739169" y="1849755"/>
                </a:lnTo>
                <a:lnTo>
                  <a:pt x="1707797" y="1881735"/>
                </a:lnTo>
                <a:lnTo>
                  <a:pt x="1675167" y="1912283"/>
                </a:lnTo>
                <a:lnTo>
                  <a:pt x="1641325" y="1941350"/>
                </a:lnTo>
                <a:lnTo>
                  <a:pt x="1606315" y="1968888"/>
                </a:lnTo>
                <a:lnTo>
                  <a:pt x="1570184" y="1994849"/>
                </a:lnTo>
                <a:lnTo>
                  <a:pt x="1532974" y="2019187"/>
                </a:lnTo>
                <a:lnTo>
                  <a:pt x="1494732" y="2041852"/>
                </a:lnTo>
                <a:lnTo>
                  <a:pt x="1455503" y="2062797"/>
                </a:lnTo>
                <a:lnTo>
                  <a:pt x="1415331" y="2081974"/>
                </a:lnTo>
                <a:lnTo>
                  <a:pt x="1374262" y="2099336"/>
                </a:lnTo>
                <a:lnTo>
                  <a:pt x="1332340" y="2114834"/>
                </a:lnTo>
                <a:lnTo>
                  <a:pt x="1289610" y="2128421"/>
                </a:lnTo>
                <a:lnTo>
                  <a:pt x="1246118" y="2140049"/>
                </a:lnTo>
                <a:lnTo>
                  <a:pt x="1201909" y="2149669"/>
                </a:lnTo>
                <a:lnTo>
                  <a:pt x="1157026" y="2157236"/>
                </a:lnTo>
                <a:lnTo>
                  <a:pt x="1111516" y="2162699"/>
                </a:lnTo>
                <a:lnTo>
                  <a:pt x="1065424" y="2166012"/>
                </a:lnTo>
                <a:lnTo>
                  <a:pt x="1018794" y="2167128"/>
                </a:lnTo>
                <a:lnTo>
                  <a:pt x="972163" y="2166012"/>
                </a:lnTo>
                <a:lnTo>
                  <a:pt x="926071" y="2162699"/>
                </a:lnTo>
                <a:lnTo>
                  <a:pt x="880561" y="2157236"/>
                </a:lnTo>
                <a:lnTo>
                  <a:pt x="835678" y="2149669"/>
                </a:lnTo>
                <a:lnTo>
                  <a:pt x="791469" y="2140049"/>
                </a:lnTo>
                <a:lnTo>
                  <a:pt x="747977" y="2128421"/>
                </a:lnTo>
                <a:lnTo>
                  <a:pt x="705247" y="2114834"/>
                </a:lnTo>
                <a:lnTo>
                  <a:pt x="663325" y="2099336"/>
                </a:lnTo>
                <a:lnTo>
                  <a:pt x="622256" y="2081974"/>
                </a:lnTo>
                <a:lnTo>
                  <a:pt x="582084" y="2062797"/>
                </a:lnTo>
                <a:lnTo>
                  <a:pt x="542855" y="2041852"/>
                </a:lnTo>
                <a:lnTo>
                  <a:pt x="504613" y="2019187"/>
                </a:lnTo>
                <a:lnTo>
                  <a:pt x="467403" y="1994849"/>
                </a:lnTo>
                <a:lnTo>
                  <a:pt x="431272" y="1968888"/>
                </a:lnTo>
                <a:lnTo>
                  <a:pt x="396262" y="1941350"/>
                </a:lnTo>
                <a:lnTo>
                  <a:pt x="362420" y="1912283"/>
                </a:lnTo>
                <a:lnTo>
                  <a:pt x="329790" y="1881735"/>
                </a:lnTo>
                <a:lnTo>
                  <a:pt x="298418" y="1849755"/>
                </a:lnTo>
                <a:lnTo>
                  <a:pt x="268348" y="1816389"/>
                </a:lnTo>
                <a:lnTo>
                  <a:pt x="239625" y="1781685"/>
                </a:lnTo>
                <a:lnTo>
                  <a:pt x="212295" y="1745692"/>
                </a:lnTo>
                <a:lnTo>
                  <a:pt x="186401" y="1708457"/>
                </a:lnTo>
                <a:lnTo>
                  <a:pt x="161990" y="1670029"/>
                </a:lnTo>
                <a:lnTo>
                  <a:pt x="139107" y="1630454"/>
                </a:lnTo>
                <a:lnTo>
                  <a:pt x="117795" y="1589781"/>
                </a:lnTo>
                <a:lnTo>
                  <a:pt x="98101" y="1548057"/>
                </a:lnTo>
                <a:lnTo>
                  <a:pt x="80069" y="1505331"/>
                </a:lnTo>
                <a:lnTo>
                  <a:pt x="63744" y="1461649"/>
                </a:lnTo>
                <a:lnTo>
                  <a:pt x="49171" y="1417061"/>
                </a:lnTo>
                <a:lnTo>
                  <a:pt x="36396" y="1371614"/>
                </a:lnTo>
                <a:lnTo>
                  <a:pt x="25462" y="1325355"/>
                </a:lnTo>
                <a:lnTo>
                  <a:pt x="16415" y="1278332"/>
                </a:lnTo>
                <a:lnTo>
                  <a:pt x="9301" y="1230594"/>
                </a:lnTo>
                <a:lnTo>
                  <a:pt x="4163" y="1182188"/>
                </a:lnTo>
                <a:lnTo>
                  <a:pt x="1048" y="1133162"/>
                </a:lnTo>
                <a:lnTo>
                  <a:pt x="0" y="108356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76315" y="1031747"/>
            <a:ext cx="3568065" cy="1813560"/>
          </a:xfrm>
          <a:custGeom>
            <a:avLst/>
            <a:gdLst/>
            <a:ahLst/>
            <a:cxnLst/>
            <a:rect l="l" t="t" r="r" b="b"/>
            <a:pathLst>
              <a:path w="3568065" h="1813560">
                <a:moveTo>
                  <a:pt x="2660904" y="0"/>
                </a:moveTo>
                <a:lnTo>
                  <a:pt x="2660904" y="226694"/>
                </a:lnTo>
                <a:lnTo>
                  <a:pt x="0" y="226694"/>
                </a:lnTo>
                <a:lnTo>
                  <a:pt x="0" y="1586864"/>
                </a:lnTo>
                <a:lnTo>
                  <a:pt x="2660904" y="1586864"/>
                </a:lnTo>
                <a:lnTo>
                  <a:pt x="2660904" y="1813560"/>
                </a:lnTo>
                <a:lnTo>
                  <a:pt x="3567684" y="906779"/>
                </a:lnTo>
                <a:lnTo>
                  <a:pt x="2660904" y="0"/>
                </a:lnTo>
                <a:close/>
              </a:path>
            </a:pathLst>
          </a:custGeom>
          <a:solidFill>
            <a:srgbClr val="C0000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76315" y="1031747"/>
            <a:ext cx="3568065" cy="1813560"/>
          </a:xfrm>
          <a:custGeom>
            <a:avLst/>
            <a:gdLst/>
            <a:ahLst/>
            <a:cxnLst/>
            <a:rect l="l" t="t" r="r" b="b"/>
            <a:pathLst>
              <a:path w="3568065" h="1813560">
                <a:moveTo>
                  <a:pt x="0" y="226694"/>
                </a:moveTo>
                <a:lnTo>
                  <a:pt x="2660904" y="226694"/>
                </a:lnTo>
                <a:lnTo>
                  <a:pt x="2660904" y="0"/>
                </a:lnTo>
                <a:lnTo>
                  <a:pt x="3567684" y="906779"/>
                </a:lnTo>
                <a:lnTo>
                  <a:pt x="2660904" y="1813560"/>
                </a:lnTo>
                <a:lnTo>
                  <a:pt x="2660904" y="1586864"/>
                </a:lnTo>
                <a:lnTo>
                  <a:pt x="0" y="1586864"/>
                </a:lnTo>
                <a:lnTo>
                  <a:pt x="0" y="226694"/>
                </a:lnTo>
                <a:close/>
              </a:path>
            </a:pathLst>
          </a:custGeom>
          <a:ln w="12192">
            <a:solidFill>
              <a:srgbClr val="D2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572759" y="1435608"/>
            <a:ext cx="2817495" cy="109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Font typeface="Calibri"/>
              <a:buChar char="•"/>
              <a:tabLst>
                <a:tab pos="12700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Kurumsal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Dış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Değerlendirme</a:t>
            </a: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Ölçütleri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ts val="1380"/>
              </a:lnSpc>
              <a:spcBef>
                <a:spcPts val="95"/>
              </a:spcBef>
              <a:buFont typeface="Calibri"/>
              <a:buChar char="•"/>
              <a:tabLst>
                <a:tab pos="12700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Kurumsal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İç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Değerlendirme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Raporu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ts val="138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Hazırlama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Kılavuzu</a:t>
            </a:r>
            <a:endParaRPr sz="1200">
              <a:latin typeface="Calibri"/>
              <a:cs typeface="Calibri"/>
            </a:endParaRPr>
          </a:p>
          <a:p>
            <a:pPr marL="127000" marR="5080" indent="-114300">
              <a:lnSpc>
                <a:spcPct val="91200"/>
              </a:lnSpc>
              <a:spcBef>
                <a:spcPts val="234"/>
              </a:spcBef>
              <a:buFont typeface="Calibri"/>
              <a:buChar char="•"/>
              <a:tabLst>
                <a:tab pos="12700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Kurumsal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Dış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Değerlendirme Sürecinin  Nasıl Yürütüleceğini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Tanımlayan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Kurulun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İç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Dokümanları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98876" y="1033272"/>
            <a:ext cx="2377440" cy="1813560"/>
          </a:xfrm>
          <a:custGeom>
            <a:avLst/>
            <a:gdLst/>
            <a:ahLst/>
            <a:cxnLst/>
            <a:rect l="l" t="t" r="r" b="b"/>
            <a:pathLst>
              <a:path w="2377440" h="1813560">
                <a:moveTo>
                  <a:pt x="2075179" y="0"/>
                </a:moveTo>
                <a:lnTo>
                  <a:pt x="302260" y="0"/>
                </a:lnTo>
                <a:lnTo>
                  <a:pt x="253245" y="3957"/>
                </a:lnTo>
                <a:lnTo>
                  <a:pt x="206743" y="15414"/>
                </a:lnTo>
                <a:lnTo>
                  <a:pt x="163378" y="33748"/>
                </a:lnTo>
                <a:lnTo>
                  <a:pt x="123773" y="58334"/>
                </a:lnTo>
                <a:lnTo>
                  <a:pt x="88550" y="88550"/>
                </a:lnTo>
                <a:lnTo>
                  <a:pt x="58334" y="123773"/>
                </a:lnTo>
                <a:lnTo>
                  <a:pt x="33748" y="163378"/>
                </a:lnTo>
                <a:lnTo>
                  <a:pt x="15414" y="206743"/>
                </a:lnTo>
                <a:lnTo>
                  <a:pt x="3957" y="253245"/>
                </a:lnTo>
                <a:lnTo>
                  <a:pt x="0" y="302260"/>
                </a:lnTo>
                <a:lnTo>
                  <a:pt x="0" y="1511300"/>
                </a:lnTo>
                <a:lnTo>
                  <a:pt x="3957" y="1560314"/>
                </a:lnTo>
                <a:lnTo>
                  <a:pt x="15414" y="1606816"/>
                </a:lnTo>
                <a:lnTo>
                  <a:pt x="33748" y="1650181"/>
                </a:lnTo>
                <a:lnTo>
                  <a:pt x="58334" y="1689786"/>
                </a:lnTo>
                <a:lnTo>
                  <a:pt x="88550" y="1725009"/>
                </a:lnTo>
                <a:lnTo>
                  <a:pt x="123773" y="1755225"/>
                </a:lnTo>
                <a:lnTo>
                  <a:pt x="163378" y="1779811"/>
                </a:lnTo>
                <a:lnTo>
                  <a:pt x="206743" y="1798145"/>
                </a:lnTo>
                <a:lnTo>
                  <a:pt x="253245" y="1809602"/>
                </a:lnTo>
                <a:lnTo>
                  <a:pt x="302260" y="1813560"/>
                </a:lnTo>
                <a:lnTo>
                  <a:pt x="2075179" y="1813560"/>
                </a:lnTo>
                <a:lnTo>
                  <a:pt x="2124194" y="1809602"/>
                </a:lnTo>
                <a:lnTo>
                  <a:pt x="2170696" y="1798145"/>
                </a:lnTo>
                <a:lnTo>
                  <a:pt x="2214061" y="1779811"/>
                </a:lnTo>
                <a:lnTo>
                  <a:pt x="2253666" y="1755225"/>
                </a:lnTo>
                <a:lnTo>
                  <a:pt x="2288889" y="1725009"/>
                </a:lnTo>
                <a:lnTo>
                  <a:pt x="2319105" y="1689786"/>
                </a:lnTo>
                <a:lnTo>
                  <a:pt x="2343691" y="1650181"/>
                </a:lnTo>
                <a:lnTo>
                  <a:pt x="2362025" y="1606816"/>
                </a:lnTo>
                <a:lnTo>
                  <a:pt x="2373482" y="1560314"/>
                </a:lnTo>
                <a:lnTo>
                  <a:pt x="2377440" y="1511300"/>
                </a:lnTo>
                <a:lnTo>
                  <a:pt x="2377440" y="302260"/>
                </a:lnTo>
                <a:lnTo>
                  <a:pt x="2373482" y="253245"/>
                </a:lnTo>
                <a:lnTo>
                  <a:pt x="2362025" y="206743"/>
                </a:lnTo>
                <a:lnTo>
                  <a:pt x="2343691" y="163378"/>
                </a:lnTo>
                <a:lnTo>
                  <a:pt x="2319105" y="123773"/>
                </a:lnTo>
                <a:lnTo>
                  <a:pt x="2288889" y="88550"/>
                </a:lnTo>
                <a:lnTo>
                  <a:pt x="2253666" y="58334"/>
                </a:lnTo>
                <a:lnTo>
                  <a:pt x="2214061" y="33748"/>
                </a:lnTo>
                <a:lnTo>
                  <a:pt x="2170696" y="15414"/>
                </a:lnTo>
                <a:lnTo>
                  <a:pt x="2124194" y="3957"/>
                </a:lnTo>
                <a:lnTo>
                  <a:pt x="2075179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98876" y="1033272"/>
            <a:ext cx="2377440" cy="1813560"/>
          </a:xfrm>
          <a:custGeom>
            <a:avLst/>
            <a:gdLst/>
            <a:ahLst/>
            <a:cxnLst/>
            <a:rect l="l" t="t" r="r" b="b"/>
            <a:pathLst>
              <a:path w="2377440" h="1813560">
                <a:moveTo>
                  <a:pt x="0" y="302260"/>
                </a:moveTo>
                <a:lnTo>
                  <a:pt x="3957" y="253245"/>
                </a:lnTo>
                <a:lnTo>
                  <a:pt x="15414" y="206743"/>
                </a:lnTo>
                <a:lnTo>
                  <a:pt x="33748" y="163378"/>
                </a:lnTo>
                <a:lnTo>
                  <a:pt x="58334" y="123773"/>
                </a:lnTo>
                <a:lnTo>
                  <a:pt x="88550" y="88550"/>
                </a:lnTo>
                <a:lnTo>
                  <a:pt x="123773" y="58334"/>
                </a:lnTo>
                <a:lnTo>
                  <a:pt x="163378" y="33748"/>
                </a:lnTo>
                <a:lnTo>
                  <a:pt x="206743" y="15414"/>
                </a:lnTo>
                <a:lnTo>
                  <a:pt x="253245" y="3957"/>
                </a:lnTo>
                <a:lnTo>
                  <a:pt x="302260" y="0"/>
                </a:lnTo>
                <a:lnTo>
                  <a:pt x="2075179" y="0"/>
                </a:lnTo>
                <a:lnTo>
                  <a:pt x="2124194" y="3957"/>
                </a:lnTo>
                <a:lnTo>
                  <a:pt x="2170696" y="15414"/>
                </a:lnTo>
                <a:lnTo>
                  <a:pt x="2214061" y="33748"/>
                </a:lnTo>
                <a:lnTo>
                  <a:pt x="2253666" y="58334"/>
                </a:lnTo>
                <a:lnTo>
                  <a:pt x="2288889" y="88550"/>
                </a:lnTo>
                <a:lnTo>
                  <a:pt x="2319105" y="123773"/>
                </a:lnTo>
                <a:lnTo>
                  <a:pt x="2343691" y="163378"/>
                </a:lnTo>
                <a:lnTo>
                  <a:pt x="2362025" y="206743"/>
                </a:lnTo>
                <a:lnTo>
                  <a:pt x="2373482" y="253245"/>
                </a:lnTo>
                <a:lnTo>
                  <a:pt x="2377440" y="302260"/>
                </a:lnTo>
                <a:lnTo>
                  <a:pt x="2377440" y="1511300"/>
                </a:lnTo>
                <a:lnTo>
                  <a:pt x="2373482" y="1560314"/>
                </a:lnTo>
                <a:lnTo>
                  <a:pt x="2362025" y="1606816"/>
                </a:lnTo>
                <a:lnTo>
                  <a:pt x="2343691" y="1650181"/>
                </a:lnTo>
                <a:lnTo>
                  <a:pt x="2319105" y="1689786"/>
                </a:lnTo>
                <a:lnTo>
                  <a:pt x="2288889" y="1725009"/>
                </a:lnTo>
                <a:lnTo>
                  <a:pt x="2253666" y="1755225"/>
                </a:lnTo>
                <a:lnTo>
                  <a:pt x="2214061" y="1779811"/>
                </a:lnTo>
                <a:lnTo>
                  <a:pt x="2170696" y="1798145"/>
                </a:lnTo>
                <a:lnTo>
                  <a:pt x="2124194" y="1809602"/>
                </a:lnTo>
                <a:lnTo>
                  <a:pt x="2075179" y="1813560"/>
                </a:lnTo>
                <a:lnTo>
                  <a:pt x="302260" y="1813560"/>
                </a:lnTo>
                <a:lnTo>
                  <a:pt x="253245" y="1809602"/>
                </a:lnTo>
                <a:lnTo>
                  <a:pt x="206743" y="1798145"/>
                </a:lnTo>
                <a:lnTo>
                  <a:pt x="163378" y="1779811"/>
                </a:lnTo>
                <a:lnTo>
                  <a:pt x="123773" y="1755225"/>
                </a:lnTo>
                <a:lnTo>
                  <a:pt x="88550" y="1725009"/>
                </a:lnTo>
                <a:lnTo>
                  <a:pt x="58334" y="1689786"/>
                </a:lnTo>
                <a:lnTo>
                  <a:pt x="33748" y="1650181"/>
                </a:lnTo>
                <a:lnTo>
                  <a:pt x="15414" y="1606816"/>
                </a:lnTo>
                <a:lnTo>
                  <a:pt x="3957" y="1560314"/>
                </a:lnTo>
                <a:lnTo>
                  <a:pt x="0" y="1511300"/>
                </a:lnTo>
                <a:lnTo>
                  <a:pt x="0" y="30226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392551" y="1417675"/>
            <a:ext cx="1990725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</a:pPr>
            <a:r>
              <a:rPr sz="2400" b="1" spc="-5" dirty="0">
                <a:solidFill>
                  <a:srgbClr val="FFFFFF"/>
                </a:solidFill>
                <a:latin typeface="Candara"/>
                <a:cs typeface="Candara"/>
              </a:rPr>
              <a:t>Kurumsal Dış  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D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ğ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rlendir</a:t>
            </a:r>
            <a:r>
              <a:rPr sz="2400" b="1" spc="-15" dirty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ndara"/>
                <a:cs typeface="Candara"/>
              </a:rPr>
              <a:t>e  </a:t>
            </a:r>
            <a:r>
              <a:rPr sz="2400" b="1" spc="-10" dirty="0">
                <a:solidFill>
                  <a:srgbClr val="FFFFFF"/>
                </a:solidFill>
                <a:latin typeface="Candara"/>
                <a:cs typeface="Candara"/>
              </a:rPr>
              <a:t>Yönergesi</a:t>
            </a:r>
            <a:endParaRPr sz="2400">
              <a:latin typeface="Candara"/>
              <a:cs typeface="Candara"/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59" y="5200971"/>
            <a:ext cx="1226903" cy="1226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1707" y="1749805"/>
            <a:ext cx="7225665" cy="414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just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Kurumsal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dış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değerlendirme süreci, kurumun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kendi</a:t>
            </a:r>
            <a:r>
              <a:rPr sz="1800" b="1" spc="3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iç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değerlendirme  sürecinden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yararlanmak suretiyle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Yükseköğretim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Kalite Kurulu tarafından 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organize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edilen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bir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değerlendirme takımı aracılığıyla değerlendirmesini 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kapsamaktadır.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Bu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süreç,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program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değerlendirmesi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ve akreditasyonundan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farklı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olarak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kurumun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genel değerlendirmesi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üzerine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odaklıdır.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51484" marR="367030" indent="-356870">
              <a:lnSpc>
                <a:spcPct val="100000"/>
              </a:lnSpc>
              <a:buFont typeface="Arial"/>
              <a:buChar char="•"/>
              <a:tabLst>
                <a:tab pos="451484" algn="l"/>
                <a:tab pos="45212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Uluslararası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kabul görmüş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bir bakış açısıyla ulusal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bir</a:t>
            </a:r>
            <a:r>
              <a:rPr sz="1800" b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değerlendirme 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sürecidir.</a:t>
            </a:r>
            <a:endParaRPr sz="1800" dirty="0">
              <a:latin typeface="Calibri"/>
              <a:cs typeface="Calibri"/>
            </a:endParaRPr>
          </a:p>
          <a:p>
            <a:pPr marL="451484" marR="210185" indent="-356870" algn="just">
              <a:lnSpc>
                <a:spcPct val="100000"/>
              </a:lnSpc>
              <a:buFont typeface="Arial"/>
              <a:buChar char="•"/>
              <a:tabLst>
                <a:tab pos="4521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Kurumun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kendisini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tanımladığı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misyon/vizyon ve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stratejik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hedeflerine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uyumunu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ölçmeye çalışan,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“Sürekli iyileşme”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yaklaşımını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benimseyen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bir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değerlendirme</a:t>
            </a:r>
            <a:r>
              <a:rPr sz="18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sürecidir.</a:t>
            </a:r>
            <a:endParaRPr sz="1800" dirty="0">
              <a:latin typeface="Calibri"/>
              <a:cs typeface="Calibri"/>
            </a:endParaRPr>
          </a:p>
          <a:p>
            <a:pPr marL="451484" indent="-356870">
              <a:lnSpc>
                <a:spcPct val="100000"/>
              </a:lnSpc>
              <a:buFont typeface="Arial"/>
              <a:buChar char="•"/>
              <a:tabLst>
                <a:tab pos="451484" algn="l"/>
                <a:tab pos="452120" algn="l"/>
              </a:tabLst>
            </a:pP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Kurumun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iç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değerlendirme 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(Özdeğerlendirme)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aşamasına güçlü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vurgu</a:t>
            </a:r>
            <a:endParaRPr sz="1800" dirty="0">
              <a:latin typeface="Calibri"/>
              <a:cs typeface="Calibri"/>
            </a:endParaRPr>
          </a:p>
          <a:p>
            <a:pPr marL="451484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ile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yapılan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bir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değerlendirmedir.</a:t>
            </a:r>
            <a:endParaRPr sz="1800" dirty="0">
              <a:latin typeface="Calibri"/>
              <a:cs typeface="Calibri"/>
            </a:endParaRPr>
          </a:p>
          <a:p>
            <a:pPr marL="451484" marR="52069" indent="-356870">
              <a:lnSpc>
                <a:spcPct val="100000"/>
              </a:lnSpc>
              <a:buFont typeface="Arial"/>
              <a:buChar char="•"/>
              <a:tabLst>
                <a:tab pos="451484" algn="l"/>
                <a:tab pos="4521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Kurumun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iç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ve </a:t>
            </a: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dış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paydaşlarının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görüşleri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alınarak akran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değerlendirme  süreci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ile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değerlendirilmesini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kapsar.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421" rIns="0" bIns="0" rtlCol="0">
            <a:spAutoFit/>
          </a:bodyPr>
          <a:lstStyle/>
          <a:p>
            <a:pPr marL="909955">
              <a:lnSpc>
                <a:spcPct val="100000"/>
              </a:lnSpc>
            </a:pPr>
            <a:r>
              <a:rPr spc="-10" dirty="0"/>
              <a:t>KURUMSAL </a:t>
            </a:r>
            <a:r>
              <a:rPr spc="-5" dirty="0"/>
              <a:t>DIŞ DEĞERLENDİRME</a:t>
            </a:r>
            <a:r>
              <a:rPr spc="-75" dirty="0"/>
              <a:t> </a:t>
            </a:r>
            <a:r>
              <a:rPr spc="-10" dirty="0"/>
              <a:t>SÜRECİ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026" rIns="0" bIns="0" rtlCol="0">
            <a:spAutoFit/>
          </a:bodyPr>
          <a:lstStyle/>
          <a:p>
            <a:pPr marL="399415">
              <a:lnSpc>
                <a:spcPct val="100000"/>
              </a:lnSpc>
            </a:pPr>
            <a:r>
              <a:rPr sz="2800" spc="-15" dirty="0"/>
              <a:t>KURUMSAL </a:t>
            </a:r>
            <a:r>
              <a:rPr sz="2800" spc="-5" dirty="0"/>
              <a:t>DIŞ DEĞERLENDİRME NE</a:t>
            </a:r>
            <a:r>
              <a:rPr sz="2800" spc="30" dirty="0"/>
              <a:t> </a:t>
            </a:r>
            <a:r>
              <a:rPr sz="2800" spc="-5" dirty="0"/>
              <a:t>DEĞİLDİR?/NEDİR?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50416" y="1728470"/>
            <a:ext cx="7140575" cy="459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Denetleme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Akreditasyon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Kontrol listesi üzerinden yapılan bir</a:t>
            </a:r>
            <a:r>
              <a:rPr sz="2000" b="1" spc="-25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ölçme</a:t>
            </a:r>
            <a:endParaRPr sz="2000" dirty="0">
              <a:latin typeface="Candara"/>
              <a:cs typeface="Candar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Üniversiteleri sıralama</a:t>
            </a:r>
            <a:r>
              <a:rPr sz="2000" b="1" spc="38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aracı</a:t>
            </a:r>
            <a:endParaRPr sz="2000" dirty="0">
              <a:latin typeface="Candara"/>
              <a:cs typeface="Candara"/>
            </a:endParaRPr>
          </a:p>
          <a:p>
            <a:pPr marL="4332605">
              <a:lnSpc>
                <a:spcPct val="100000"/>
              </a:lnSpc>
              <a:spcBef>
                <a:spcPts val="1075"/>
              </a:spcBef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DEĞİLDİR.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0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Kurumsal özerkliğini koruyup, kullanabileceği</a:t>
            </a:r>
            <a:r>
              <a:rPr sz="2000" b="1" spc="-40" dirty="0">
                <a:solidFill>
                  <a:srgbClr val="001F5F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ve</a:t>
            </a:r>
            <a:endParaRPr sz="2000" dirty="0">
              <a:latin typeface="Candara"/>
              <a:cs typeface="Candara"/>
            </a:endParaRPr>
          </a:p>
          <a:p>
            <a:pPr marL="354965" marR="1537970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Yükseköğrenim alanında rekabet avantajı olarak  kullanabileceği</a:t>
            </a:r>
            <a:endParaRPr sz="2000" dirty="0">
              <a:latin typeface="Candara"/>
              <a:cs typeface="Candara"/>
            </a:endParaRPr>
          </a:p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Güçlü yönlerini, başarı hikayelerini ve iyileşmeye açık </a:t>
            </a:r>
            <a:r>
              <a:rPr sz="2000" b="1" dirty="0" err="1">
                <a:solidFill>
                  <a:srgbClr val="001F5F"/>
                </a:solidFill>
                <a:latin typeface="Candara"/>
                <a:cs typeface="Candara"/>
              </a:rPr>
              <a:t>yönlerini</a:t>
            </a:r>
            <a:r>
              <a:rPr sz="2000" b="1" dirty="0">
                <a:solidFill>
                  <a:srgbClr val="001F5F"/>
                </a:solidFill>
                <a:latin typeface="Candara"/>
                <a:cs typeface="Candara"/>
              </a:rPr>
              <a:t>  </a:t>
            </a:r>
            <a:r>
              <a:rPr sz="2000" b="1" dirty="0" err="1" smtClean="0">
                <a:solidFill>
                  <a:srgbClr val="001F5F"/>
                </a:solidFill>
                <a:latin typeface="Candara"/>
                <a:cs typeface="Candara"/>
              </a:rPr>
              <a:t>raporladık</a:t>
            </a:r>
            <a:r>
              <a:rPr lang="tr-TR" sz="2000" b="1" dirty="0" err="1" smtClean="0">
                <a:solidFill>
                  <a:srgbClr val="001F5F"/>
                </a:solidFill>
                <a:latin typeface="Candara"/>
                <a:cs typeface="Candara"/>
              </a:rPr>
              <a:t>ları</a:t>
            </a:r>
            <a:endParaRPr sz="2000" dirty="0">
              <a:latin typeface="Candara"/>
              <a:cs typeface="Candara"/>
            </a:endParaRPr>
          </a:p>
          <a:p>
            <a:pPr marL="4432300">
              <a:lnSpc>
                <a:spcPts val="3610"/>
              </a:lnSpc>
            </a:pPr>
            <a:r>
              <a:rPr sz="3200" b="1" dirty="0">
                <a:solidFill>
                  <a:srgbClr val="C00000"/>
                </a:solidFill>
                <a:latin typeface="Calibri"/>
                <a:cs typeface="Calibri"/>
              </a:rPr>
              <a:t>BİR</a:t>
            </a:r>
            <a:r>
              <a:rPr sz="32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SÜREÇTİR…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455">
              <a:lnSpc>
                <a:spcPct val="100000"/>
              </a:lnSpc>
            </a:pPr>
            <a:r>
              <a:rPr sz="2050" spc="-10" dirty="0">
                <a:latin typeface="Arial"/>
                <a:cs typeface="Arial"/>
              </a:rPr>
              <a:t>YÜKSEKÖĞRETİM KURUMLARINDA KALİTE</a:t>
            </a:r>
            <a:r>
              <a:rPr sz="2050" spc="8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KAVRAMI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157" y="1782317"/>
            <a:ext cx="820419" cy="3296920"/>
          </a:xfrm>
          <a:custGeom>
            <a:avLst/>
            <a:gdLst/>
            <a:ahLst/>
            <a:cxnLst/>
            <a:rect l="l" t="t" r="r" b="b"/>
            <a:pathLst>
              <a:path w="820419" h="3296920">
                <a:moveTo>
                  <a:pt x="614934" y="976884"/>
                </a:moveTo>
                <a:lnTo>
                  <a:pt x="204978" y="976884"/>
                </a:lnTo>
                <a:lnTo>
                  <a:pt x="204978" y="3296920"/>
                </a:lnTo>
                <a:lnTo>
                  <a:pt x="614934" y="3296920"/>
                </a:lnTo>
                <a:lnTo>
                  <a:pt x="614934" y="976884"/>
                </a:lnTo>
                <a:close/>
              </a:path>
              <a:path w="820419" h="3296920">
                <a:moveTo>
                  <a:pt x="409956" y="0"/>
                </a:moveTo>
                <a:lnTo>
                  <a:pt x="0" y="976884"/>
                </a:lnTo>
                <a:lnTo>
                  <a:pt x="819912" y="976884"/>
                </a:lnTo>
                <a:lnTo>
                  <a:pt x="4099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136" y="5201411"/>
            <a:ext cx="410209" cy="244475"/>
          </a:xfrm>
          <a:custGeom>
            <a:avLst/>
            <a:gdLst/>
            <a:ahLst/>
            <a:cxnLst/>
            <a:rect l="l" t="t" r="r" b="b"/>
            <a:pathLst>
              <a:path w="410209" h="244475">
                <a:moveTo>
                  <a:pt x="0" y="244221"/>
                </a:moveTo>
                <a:lnTo>
                  <a:pt x="409956" y="244221"/>
                </a:lnTo>
                <a:lnTo>
                  <a:pt x="409956" y="0"/>
                </a:lnTo>
                <a:lnTo>
                  <a:pt x="0" y="0"/>
                </a:lnTo>
                <a:lnTo>
                  <a:pt x="0" y="24422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136" y="5567743"/>
            <a:ext cx="410209" cy="122555"/>
          </a:xfrm>
          <a:custGeom>
            <a:avLst/>
            <a:gdLst/>
            <a:ahLst/>
            <a:cxnLst/>
            <a:rect l="l" t="t" r="r" b="b"/>
            <a:pathLst>
              <a:path w="410209" h="122554">
                <a:moveTo>
                  <a:pt x="0" y="122110"/>
                </a:moveTo>
                <a:lnTo>
                  <a:pt x="409956" y="122110"/>
                </a:lnTo>
                <a:lnTo>
                  <a:pt x="409956" y="0"/>
                </a:lnTo>
                <a:lnTo>
                  <a:pt x="0" y="0"/>
                </a:lnTo>
                <a:lnTo>
                  <a:pt x="0" y="12211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157" y="1782317"/>
            <a:ext cx="820419" cy="3296920"/>
          </a:xfrm>
          <a:custGeom>
            <a:avLst/>
            <a:gdLst/>
            <a:ahLst/>
            <a:cxnLst/>
            <a:rect l="l" t="t" r="r" b="b"/>
            <a:pathLst>
              <a:path w="820419" h="3296920">
                <a:moveTo>
                  <a:pt x="0" y="976884"/>
                </a:moveTo>
                <a:lnTo>
                  <a:pt x="204978" y="976884"/>
                </a:lnTo>
                <a:lnTo>
                  <a:pt x="204978" y="3296920"/>
                </a:lnTo>
                <a:lnTo>
                  <a:pt x="614934" y="3296920"/>
                </a:lnTo>
                <a:lnTo>
                  <a:pt x="614934" y="976884"/>
                </a:lnTo>
                <a:lnTo>
                  <a:pt x="819912" y="976884"/>
                </a:lnTo>
                <a:lnTo>
                  <a:pt x="409956" y="0"/>
                </a:lnTo>
                <a:lnTo>
                  <a:pt x="0" y="976884"/>
                </a:lnTo>
                <a:close/>
              </a:path>
            </a:pathLst>
          </a:custGeom>
          <a:ln w="2895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136" y="5201411"/>
            <a:ext cx="410209" cy="244475"/>
          </a:xfrm>
          <a:custGeom>
            <a:avLst/>
            <a:gdLst/>
            <a:ahLst/>
            <a:cxnLst/>
            <a:rect l="l" t="t" r="r" b="b"/>
            <a:pathLst>
              <a:path w="410209" h="244475">
                <a:moveTo>
                  <a:pt x="0" y="244221"/>
                </a:moveTo>
                <a:lnTo>
                  <a:pt x="409956" y="244221"/>
                </a:lnTo>
                <a:lnTo>
                  <a:pt x="409956" y="0"/>
                </a:lnTo>
                <a:lnTo>
                  <a:pt x="0" y="0"/>
                </a:lnTo>
                <a:lnTo>
                  <a:pt x="0" y="244221"/>
                </a:lnTo>
                <a:close/>
              </a:path>
            </a:pathLst>
          </a:custGeom>
          <a:ln w="2895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136" y="5567743"/>
            <a:ext cx="410209" cy="122555"/>
          </a:xfrm>
          <a:custGeom>
            <a:avLst/>
            <a:gdLst/>
            <a:ahLst/>
            <a:cxnLst/>
            <a:rect l="l" t="t" r="r" b="b"/>
            <a:pathLst>
              <a:path w="410209" h="122554">
                <a:moveTo>
                  <a:pt x="0" y="122110"/>
                </a:moveTo>
                <a:lnTo>
                  <a:pt x="409956" y="122110"/>
                </a:lnTo>
                <a:lnTo>
                  <a:pt x="409956" y="0"/>
                </a:lnTo>
                <a:lnTo>
                  <a:pt x="0" y="0"/>
                </a:lnTo>
                <a:lnTo>
                  <a:pt x="0" y="122110"/>
                </a:lnTo>
                <a:close/>
              </a:path>
            </a:pathLst>
          </a:custGeom>
          <a:ln w="2895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44335" y="3880421"/>
            <a:ext cx="3160395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5" dirty="0">
                <a:solidFill>
                  <a:srgbClr val="002776"/>
                </a:solidFill>
                <a:latin typeface="Tahoma"/>
                <a:cs typeface="Tahoma"/>
              </a:rPr>
              <a:t>Belgelendirmeler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050" spc="-5" dirty="0">
                <a:solidFill>
                  <a:srgbClr val="44536A"/>
                </a:solidFill>
                <a:latin typeface="Arial"/>
                <a:cs typeface="Arial"/>
              </a:rPr>
              <a:t>• </a:t>
            </a:r>
            <a:r>
              <a:rPr sz="1050" spc="-10" dirty="0">
                <a:solidFill>
                  <a:srgbClr val="44536A"/>
                </a:solidFill>
                <a:latin typeface="Tahoma"/>
                <a:cs typeface="Tahoma"/>
              </a:rPr>
              <a:t>ISO </a:t>
            </a:r>
            <a:r>
              <a:rPr sz="1050" spc="-15" dirty="0">
                <a:solidFill>
                  <a:srgbClr val="44536A"/>
                </a:solidFill>
                <a:latin typeface="Tahoma"/>
                <a:cs typeface="Tahoma"/>
              </a:rPr>
              <a:t>9001, </a:t>
            </a:r>
            <a:r>
              <a:rPr sz="1050" spc="-10" dirty="0">
                <a:solidFill>
                  <a:srgbClr val="44536A"/>
                </a:solidFill>
                <a:latin typeface="Tahoma"/>
                <a:cs typeface="Tahoma"/>
              </a:rPr>
              <a:t>ISO </a:t>
            </a:r>
            <a:r>
              <a:rPr sz="1050" spc="-15" dirty="0">
                <a:solidFill>
                  <a:srgbClr val="44536A"/>
                </a:solidFill>
                <a:latin typeface="Tahoma"/>
                <a:cs typeface="Tahoma"/>
              </a:rPr>
              <a:t>17001, </a:t>
            </a:r>
            <a:r>
              <a:rPr sz="1050" spc="-10" dirty="0">
                <a:solidFill>
                  <a:srgbClr val="44536A"/>
                </a:solidFill>
                <a:latin typeface="Tahoma"/>
                <a:cs typeface="Tahoma"/>
              </a:rPr>
              <a:t>ISO 27001 sistem</a:t>
            </a:r>
            <a:r>
              <a:rPr sz="1050" dirty="0">
                <a:solidFill>
                  <a:srgbClr val="44536A"/>
                </a:solidFill>
                <a:latin typeface="Tahoma"/>
                <a:cs typeface="Tahoma"/>
              </a:rPr>
              <a:t> </a:t>
            </a:r>
            <a:r>
              <a:rPr sz="1050" spc="-5" dirty="0">
                <a:solidFill>
                  <a:srgbClr val="44536A"/>
                </a:solidFill>
                <a:latin typeface="Tahoma"/>
                <a:cs typeface="Tahoma"/>
              </a:rPr>
              <a:t>standartları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50" spc="-5" dirty="0">
                <a:solidFill>
                  <a:srgbClr val="44536A"/>
                </a:solidFill>
                <a:latin typeface="Arial"/>
                <a:cs typeface="Arial"/>
              </a:rPr>
              <a:t>•</a:t>
            </a:r>
            <a:r>
              <a:rPr sz="1050" spc="-24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44536A"/>
                </a:solidFill>
                <a:latin typeface="Tahoma"/>
                <a:cs typeface="Tahoma"/>
              </a:rPr>
              <a:t>AKTS Etiketi, DS Etiketi</a:t>
            </a:r>
            <a:endParaRPr sz="1050" dirty="0">
              <a:latin typeface="Tahoma"/>
              <a:cs typeface="Tahoma"/>
            </a:endParaRPr>
          </a:p>
          <a:p>
            <a:pPr marL="12700" marR="95250">
              <a:lnSpc>
                <a:spcPts val="1250"/>
              </a:lnSpc>
              <a:spcBef>
                <a:spcPts val="550"/>
              </a:spcBef>
            </a:pPr>
            <a:r>
              <a:rPr sz="1050" spc="-5" dirty="0">
                <a:solidFill>
                  <a:srgbClr val="002776"/>
                </a:solidFill>
                <a:latin typeface="Arial"/>
                <a:cs typeface="Arial"/>
              </a:rPr>
              <a:t>• </a:t>
            </a: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Kurumsal hedef </a:t>
            </a:r>
            <a:r>
              <a:rPr sz="1050" spc="-10" dirty="0">
                <a:solidFill>
                  <a:srgbClr val="002776"/>
                </a:solidFill>
                <a:latin typeface="Tahoma"/>
                <a:cs typeface="Tahoma"/>
              </a:rPr>
              <a:t>ve </a:t>
            </a: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stratejileri </a:t>
            </a:r>
            <a:r>
              <a:rPr sz="1050" spc="-5" dirty="0" err="1">
                <a:solidFill>
                  <a:srgbClr val="002776"/>
                </a:solidFill>
                <a:latin typeface="Tahoma"/>
                <a:cs typeface="Tahoma"/>
              </a:rPr>
              <a:t>izlemeyi</a:t>
            </a: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 </a:t>
            </a:r>
            <a:r>
              <a:rPr sz="1050" spc="-5" dirty="0" err="1" smtClean="0">
                <a:solidFill>
                  <a:srgbClr val="002776"/>
                </a:solidFill>
                <a:latin typeface="Tahoma"/>
                <a:cs typeface="Tahoma"/>
              </a:rPr>
              <a:t>sağlayan</a:t>
            </a:r>
            <a:r>
              <a:rPr lang="tr-TR" sz="1050" spc="-5" dirty="0" smtClean="0">
                <a:solidFill>
                  <a:srgbClr val="002776"/>
                </a:solidFill>
                <a:latin typeface="Tahoma"/>
                <a:cs typeface="Tahoma"/>
              </a:rPr>
              <a:t> ulusal ve</a:t>
            </a:r>
            <a:r>
              <a:rPr sz="1050" spc="-5" dirty="0" smtClean="0">
                <a:solidFill>
                  <a:srgbClr val="002776"/>
                </a:solidFill>
                <a:latin typeface="Tahoma"/>
                <a:cs typeface="Tahoma"/>
              </a:rPr>
              <a:t> </a:t>
            </a:r>
            <a:r>
              <a:rPr sz="1050" spc="-5" dirty="0" err="1" smtClean="0">
                <a:solidFill>
                  <a:srgbClr val="002776"/>
                </a:solidFill>
                <a:latin typeface="Tahoma"/>
                <a:cs typeface="Tahoma"/>
              </a:rPr>
              <a:t>uluslararası</a:t>
            </a:r>
            <a:r>
              <a:rPr sz="1050" spc="-5" dirty="0" smtClean="0">
                <a:solidFill>
                  <a:srgbClr val="002776"/>
                </a:solidFill>
                <a:latin typeface="Tahoma"/>
                <a:cs typeface="Tahoma"/>
              </a:rPr>
              <a:t> </a:t>
            </a: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sıralamalar,</a:t>
            </a:r>
            <a:r>
              <a:rPr sz="1050" spc="-65" dirty="0">
                <a:solidFill>
                  <a:srgbClr val="002776"/>
                </a:solidFill>
                <a:latin typeface="Tahoma"/>
                <a:cs typeface="Tahoma"/>
              </a:rPr>
              <a:t> </a:t>
            </a: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indeksler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0351" y="1496567"/>
            <a:ext cx="5114544" cy="4789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351" y="1496567"/>
            <a:ext cx="5114925" cy="4790440"/>
          </a:xfrm>
          <a:custGeom>
            <a:avLst/>
            <a:gdLst/>
            <a:ahLst/>
            <a:cxnLst/>
            <a:rect l="l" t="t" r="r" b="b"/>
            <a:pathLst>
              <a:path w="5114925" h="4790440">
                <a:moveTo>
                  <a:pt x="0" y="4789932"/>
                </a:moveTo>
                <a:lnTo>
                  <a:pt x="2557272" y="0"/>
                </a:lnTo>
                <a:lnTo>
                  <a:pt x="5114544" y="4789932"/>
                </a:lnTo>
                <a:lnTo>
                  <a:pt x="0" y="478993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5389" y="4935473"/>
            <a:ext cx="3729354" cy="0"/>
          </a:xfrm>
          <a:custGeom>
            <a:avLst/>
            <a:gdLst/>
            <a:ahLst/>
            <a:cxnLst/>
            <a:rect l="l" t="t" r="r" b="b"/>
            <a:pathLst>
              <a:path w="3729354">
                <a:moveTo>
                  <a:pt x="0" y="0"/>
                </a:moveTo>
                <a:lnTo>
                  <a:pt x="3729228" y="0"/>
                </a:lnTo>
              </a:path>
            </a:pathLst>
          </a:custGeom>
          <a:ln w="28956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64638" y="5245608"/>
            <a:ext cx="112077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-5" dirty="0">
                <a:solidFill>
                  <a:srgbClr val="FFFFFF"/>
                </a:solidFill>
                <a:latin typeface="Candara"/>
                <a:cs typeface="Candara"/>
              </a:rPr>
              <a:t>Kalite</a:t>
            </a:r>
            <a:r>
              <a:rPr sz="1450" b="1" spc="-9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50" b="1" dirty="0">
                <a:solidFill>
                  <a:srgbClr val="FFFFFF"/>
                </a:solidFill>
                <a:latin typeface="Candara"/>
                <a:cs typeface="Candara"/>
              </a:rPr>
              <a:t>Kontrol</a:t>
            </a:r>
            <a:endParaRPr sz="145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8061" y="3756279"/>
            <a:ext cx="119443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-5" dirty="0">
                <a:solidFill>
                  <a:srgbClr val="FFFFFF"/>
                </a:solidFill>
                <a:latin typeface="Candara"/>
                <a:cs typeface="Candara"/>
              </a:rPr>
              <a:t>Kalite</a:t>
            </a:r>
            <a:r>
              <a:rPr sz="1450" b="1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Candara"/>
                <a:cs typeface="Candara"/>
              </a:rPr>
              <a:t>Güvence</a:t>
            </a:r>
            <a:endParaRPr sz="1450">
              <a:latin typeface="Candara"/>
              <a:cs typeface="Candar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30373" y="3117342"/>
            <a:ext cx="1705610" cy="13970"/>
          </a:xfrm>
          <a:custGeom>
            <a:avLst/>
            <a:gdLst/>
            <a:ahLst/>
            <a:cxnLst/>
            <a:rect l="l" t="t" r="r" b="b"/>
            <a:pathLst>
              <a:path w="1705610" h="13969">
                <a:moveTo>
                  <a:pt x="0" y="0"/>
                </a:moveTo>
                <a:lnTo>
                  <a:pt x="1705355" y="13716"/>
                </a:lnTo>
              </a:path>
            </a:pathLst>
          </a:custGeom>
          <a:ln w="28955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41422" y="2245106"/>
            <a:ext cx="796290" cy="84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50000"/>
              </a:lnSpc>
            </a:pP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Kurumsal  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P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erfo</a:t>
            </a:r>
            <a:r>
              <a:rPr sz="1200" b="1" spc="5" dirty="0">
                <a:solidFill>
                  <a:srgbClr val="FFFFFF"/>
                </a:solidFill>
                <a:latin typeface="Candara"/>
                <a:cs typeface="Candara"/>
              </a:rPr>
              <a:t>r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m</a:t>
            </a:r>
            <a:r>
              <a:rPr sz="1200" b="1" spc="-5" dirty="0">
                <a:solidFill>
                  <a:srgbClr val="FFFFFF"/>
                </a:solidFill>
                <a:latin typeface="Candara"/>
                <a:cs typeface="Candara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ndara"/>
                <a:cs typeface="Candara"/>
              </a:rPr>
              <a:t>ns  </a:t>
            </a:r>
            <a:r>
              <a:rPr sz="1200" b="1" spc="-10" dirty="0">
                <a:solidFill>
                  <a:srgbClr val="FFFFFF"/>
                </a:solidFill>
                <a:latin typeface="Candara"/>
                <a:cs typeface="Candara"/>
              </a:rPr>
              <a:t>Yönetimi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73292" y="5133085"/>
            <a:ext cx="2256155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>
              <a:lnSpc>
                <a:spcPct val="100000"/>
              </a:lnSpc>
            </a:pPr>
            <a:r>
              <a:rPr sz="1100" b="1" dirty="0">
                <a:solidFill>
                  <a:srgbClr val="002776"/>
                </a:solidFill>
                <a:latin typeface="Arial"/>
                <a:cs typeface="Arial"/>
              </a:rPr>
              <a:t>Girdi</a:t>
            </a:r>
            <a:r>
              <a:rPr sz="1100" b="1" spc="-120" dirty="0">
                <a:solidFill>
                  <a:srgbClr val="00277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2776"/>
                </a:solidFill>
                <a:latin typeface="Arial"/>
                <a:cs typeface="Arial"/>
              </a:rPr>
              <a:t>Kontrolü-Raporlamalar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100" spc="5" dirty="0">
                <a:solidFill>
                  <a:srgbClr val="44536A"/>
                </a:solidFill>
                <a:latin typeface="Arial"/>
                <a:cs typeface="Arial"/>
              </a:rPr>
              <a:t>•Stratejik</a:t>
            </a:r>
            <a:r>
              <a:rPr sz="1100" spc="-9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4536A"/>
                </a:solidFill>
                <a:latin typeface="Arial"/>
                <a:cs typeface="Arial"/>
              </a:rPr>
              <a:t>Planlar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00" spc="10" dirty="0">
                <a:solidFill>
                  <a:srgbClr val="44536A"/>
                </a:solidFill>
                <a:latin typeface="Arial"/>
                <a:cs typeface="Arial"/>
              </a:rPr>
              <a:t>•İdari </a:t>
            </a:r>
            <a:r>
              <a:rPr sz="1100" spc="-10" dirty="0">
                <a:solidFill>
                  <a:srgbClr val="44536A"/>
                </a:solidFill>
                <a:latin typeface="Arial"/>
                <a:cs typeface="Arial"/>
              </a:rPr>
              <a:t>ve </a:t>
            </a:r>
            <a:r>
              <a:rPr sz="1100" dirty="0">
                <a:solidFill>
                  <a:srgbClr val="44536A"/>
                </a:solidFill>
                <a:latin typeface="Arial"/>
                <a:cs typeface="Arial"/>
              </a:rPr>
              <a:t>akademik  </a:t>
            </a:r>
            <a:r>
              <a:rPr sz="1100" spc="-5" dirty="0">
                <a:solidFill>
                  <a:srgbClr val="44536A"/>
                </a:solidFill>
                <a:latin typeface="Arial"/>
                <a:cs typeface="Arial"/>
              </a:rPr>
              <a:t>faaliyet</a:t>
            </a:r>
            <a:r>
              <a:rPr sz="1100" spc="-100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4536A"/>
                </a:solidFill>
                <a:latin typeface="Arial"/>
                <a:cs typeface="Arial"/>
              </a:rPr>
              <a:t>raporları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00" spc="20" dirty="0">
                <a:solidFill>
                  <a:srgbClr val="44536A"/>
                </a:solidFill>
                <a:latin typeface="Arial"/>
                <a:cs typeface="Arial"/>
              </a:rPr>
              <a:t>•İç </a:t>
            </a:r>
            <a:r>
              <a:rPr sz="1100" dirty="0">
                <a:solidFill>
                  <a:srgbClr val="44536A"/>
                </a:solidFill>
                <a:latin typeface="Arial"/>
                <a:cs typeface="Arial"/>
              </a:rPr>
              <a:t>değerlendirme </a:t>
            </a:r>
            <a:r>
              <a:rPr sz="1100" spc="-5" dirty="0">
                <a:solidFill>
                  <a:srgbClr val="44536A"/>
                </a:solidFill>
                <a:latin typeface="Arial"/>
                <a:cs typeface="Arial"/>
              </a:rPr>
              <a:t>Raporları,</a:t>
            </a:r>
            <a:r>
              <a:rPr sz="1100" spc="-12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4536A"/>
                </a:solidFill>
                <a:latin typeface="Arial"/>
                <a:cs typeface="Arial"/>
              </a:rPr>
              <a:t>vb.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0288" y="2756916"/>
            <a:ext cx="2653665" cy="411480"/>
          </a:xfrm>
          <a:custGeom>
            <a:avLst/>
            <a:gdLst/>
            <a:ahLst/>
            <a:cxnLst/>
            <a:rect l="l" t="t" r="r" b="b"/>
            <a:pathLst>
              <a:path w="2653665" h="411480">
                <a:moveTo>
                  <a:pt x="0" y="205739"/>
                </a:moveTo>
                <a:lnTo>
                  <a:pt x="19895" y="170035"/>
                </a:lnTo>
                <a:lnTo>
                  <a:pt x="54229" y="147314"/>
                </a:lnTo>
                <a:lnTo>
                  <a:pt x="104257" y="125640"/>
                </a:lnTo>
                <a:lnTo>
                  <a:pt x="168983" y="105166"/>
                </a:lnTo>
                <a:lnTo>
                  <a:pt x="206547" y="95428"/>
                </a:lnTo>
                <a:lnTo>
                  <a:pt x="247412" y="86047"/>
                </a:lnTo>
                <a:lnTo>
                  <a:pt x="291455" y="77044"/>
                </a:lnTo>
                <a:lnTo>
                  <a:pt x="338549" y="68437"/>
                </a:lnTo>
                <a:lnTo>
                  <a:pt x="388572" y="60245"/>
                </a:lnTo>
                <a:lnTo>
                  <a:pt x="441398" y="52489"/>
                </a:lnTo>
                <a:lnTo>
                  <a:pt x="496903" y="45186"/>
                </a:lnTo>
                <a:lnTo>
                  <a:pt x="554964" y="38357"/>
                </a:lnTo>
                <a:lnTo>
                  <a:pt x="615454" y="32021"/>
                </a:lnTo>
                <a:lnTo>
                  <a:pt x="678250" y="26197"/>
                </a:lnTo>
                <a:lnTo>
                  <a:pt x="743227" y="20905"/>
                </a:lnTo>
                <a:lnTo>
                  <a:pt x="810261" y="16162"/>
                </a:lnTo>
                <a:lnTo>
                  <a:pt x="879228" y="11990"/>
                </a:lnTo>
                <a:lnTo>
                  <a:pt x="950003" y="8406"/>
                </a:lnTo>
                <a:lnTo>
                  <a:pt x="1022461" y="5431"/>
                </a:lnTo>
                <a:lnTo>
                  <a:pt x="1096479" y="3084"/>
                </a:lnTo>
                <a:lnTo>
                  <a:pt x="1171931" y="1383"/>
                </a:lnTo>
                <a:lnTo>
                  <a:pt x="1248693" y="349"/>
                </a:lnTo>
                <a:lnTo>
                  <a:pt x="1326641" y="0"/>
                </a:lnTo>
                <a:lnTo>
                  <a:pt x="1404590" y="349"/>
                </a:lnTo>
                <a:lnTo>
                  <a:pt x="1481352" y="1383"/>
                </a:lnTo>
                <a:lnTo>
                  <a:pt x="1556804" y="3084"/>
                </a:lnTo>
                <a:lnTo>
                  <a:pt x="1630822" y="5431"/>
                </a:lnTo>
                <a:lnTo>
                  <a:pt x="1703280" y="8406"/>
                </a:lnTo>
                <a:lnTo>
                  <a:pt x="1774055" y="11990"/>
                </a:lnTo>
                <a:lnTo>
                  <a:pt x="1843022" y="16162"/>
                </a:lnTo>
                <a:lnTo>
                  <a:pt x="1910056" y="20905"/>
                </a:lnTo>
                <a:lnTo>
                  <a:pt x="1975033" y="26197"/>
                </a:lnTo>
                <a:lnTo>
                  <a:pt x="2037829" y="32021"/>
                </a:lnTo>
                <a:lnTo>
                  <a:pt x="2098319" y="38357"/>
                </a:lnTo>
                <a:lnTo>
                  <a:pt x="2156380" y="45186"/>
                </a:lnTo>
                <a:lnTo>
                  <a:pt x="2211885" y="52489"/>
                </a:lnTo>
                <a:lnTo>
                  <a:pt x="2264711" y="60245"/>
                </a:lnTo>
                <a:lnTo>
                  <a:pt x="2314734" y="68437"/>
                </a:lnTo>
                <a:lnTo>
                  <a:pt x="2361828" y="77044"/>
                </a:lnTo>
                <a:lnTo>
                  <a:pt x="2405871" y="86047"/>
                </a:lnTo>
                <a:lnTo>
                  <a:pt x="2446736" y="95428"/>
                </a:lnTo>
                <a:lnTo>
                  <a:pt x="2484300" y="105166"/>
                </a:lnTo>
                <a:lnTo>
                  <a:pt x="2549026" y="125640"/>
                </a:lnTo>
                <a:lnTo>
                  <a:pt x="2599054" y="147314"/>
                </a:lnTo>
                <a:lnTo>
                  <a:pt x="2633388" y="170035"/>
                </a:lnTo>
                <a:lnTo>
                  <a:pt x="2653284" y="205739"/>
                </a:lnTo>
                <a:lnTo>
                  <a:pt x="2651031" y="217832"/>
                </a:lnTo>
                <a:lnTo>
                  <a:pt x="2618245" y="252926"/>
                </a:lnTo>
                <a:lnTo>
                  <a:pt x="2575940" y="275142"/>
                </a:lnTo>
                <a:lnTo>
                  <a:pt x="2518438" y="296235"/>
                </a:lnTo>
                <a:lnTo>
                  <a:pt x="2446736" y="316051"/>
                </a:lnTo>
                <a:lnTo>
                  <a:pt x="2405871" y="325432"/>
                </a:lnTo>
                <a:lnTo>
                  <a:pt x="2361828" y="334435"/>
                </a:lnTo>
                <a:lnTo>
                  <a:pt x="2314734" y="343042"/>
                </a:lnTo>
                <a:lnTo>
                  <a:pt x="2264711" y="351234"/>
                </a:lnTo>
                <a:lnTo>
                  <a:pt x="2211885" y="358990"/>
                </a:lnTo>
                <a:lnTo>
                  <a:pt x="2156380" y="366293"/>
                </a:lnTo>
                <a:lnTo>
                  <a:pt x="2098319" y="373122"/>
                </a:lnTo>
                <a:lnTo>
                  <a:pt x="2037829" y="379458"/>
                </a:lnTo>
                <a:lnTo>
                  <a:pt x="1975033" y="385282"/>
                </a:lnTo>
                <a:lnTo>
                  <a:pt x="1910056" y="390574"/>
                </a:lnTo>
                <a:lnTo>
                  <a:pt x="1843022" y="395317"/>
                </a:lnTo>
                <a:lnTo>
                  <a:pt x="1774055" y="399489"/>
                </a:lnTo>
                <a:lnTo>
                  <a:pt x="1703280" y="403073"/>
                </a:lnTo>
                <a:lnTo>
                  <a:pt x="1630822" y="406048"/>
                </a:lnTo>
                <a:lnTo>
                  <a:pt x="1556804" y="408395"/>
                </a:lnTo>
                <a:lnTo>
                  <a:pt x="1481352" y="410096"/>
                </a:lnTo>
                <a:lnTo>
                  <a:pt x="1404590" y="411130"/>
                </a:lnTo>
                <a:lnTo>
                  <a:pt x="1326641" y="411480"/>
                </a:lnTo>
                <a:lnTo>
                  <a:pt x="1248693" y="411130"/>
                </a:lnTo>
                <a:lnTo>
                  <a:pt x="1171931" y="410096"/>
                </a:lnTo>
                <a:lnTo>
                  <a:pt x="1096479" y="408395"/>
                </a:lnTo>
                <a:lnTo>
                  <a:pt x="1022461" y="406048"/>
                </a:lnTo>
                <a:lnTo>
                  <a:pt x="950003" y="403073"/>
                </a:lnTo>
                <a:lnTo>
                  <a:pt x="879228" y="399489"/>
                </a:lnTo>
                <a:lnTo>
                  <a:pt x="810261" y="395317"/>
                </a:lnTo>
                <a:lnTo>
                  <a:pt x="743227" y="390574"/>
                </a:lnTo>
                <a:lnTo>
                  <a:pt x="678250" y="385282"/>
                </a:lnTo>
                <a:lnTo>
                  <a:pt x="615454" y="379458"/>
                </a:lnTo>
                <a:lnTo>
                  <a:pt x="554964" y="373122"/>
                </a:lnTo>
                <a:lnTo>
                  <a:pt x="496903" y="366293"/>
                </a:lnTo>
                <a:lnTo>
                  <a:pt x="441398" y="358990"/>
                </a:lnTo>
                <a:lnTo>
                  <a:pt x="388572" y="351234"/>
                </a:lnTo>
                <a:lnTo>
                  <a:pt x="338549" y="343042"/>
                </a:lnTo>
                <a:lnTo>
                  <a:pt x="291455" y="334435"/>
                </a:lnTo>
                <a:lnTo>
                  <a:pt x="247412" y="325432"/>
                </a:lnTo>
                <a:lnTo>
                  <a:pt x="206547" y="316051"/>
                </a:lnTo>
                <a:lnTo>
                  <a:pt x="168983" y="306313"/>
                </a:lnTo>
                <a:lnTo>
                  <a:pt x="104257" y="285839"/>
                </a:lnTo>
                <a:lnTo>
                  <a:pt x="54229" y="264165"/>
                </a:lnTo>
                <a:lnTo>
                  <a:pt x="19895" y="241444"/>
                </a:lnTo>
                <a:lnTo>
                  <a:pt x="0" y="205739"/>
                </a:lnTo>
                <a:close/>
              </a:path>
            </a:pathLst>
          </a:custGeom>
          <a:ln w="579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99052" y="1906778"/>
            <a:ext cx="4662170" cy="1805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61670">
              <a:lnSpc>
                <a:spcPct val="100000"/>
              </a:lnSpc>
            </a:pPr>
            <a:r>
              <a:rPr sz="1100" dirty="0">
                <a:solidFill>
                  <a:srgbClr val="002776"/>
                </a:solidFill>
                <a:latin typeface="Tahoma"/>
                <a:cs typeface="Tahoma"/>
              </a:rPr>
              <a:t>Büyük </a:t>
            </a:r>
            <a:r>
              <a:rPr sz="1100" spc="-5" dirty="0">
                <a:solidFill>
                  <a:srgbClr val="002776"/>
                </a:solidFill>
                <a:latin typeface="Tahoma"/>
                <a:cs typeface="Tahoma"/>
              </a:rPr>
              <a:t>resmi </a:t>
            </a:r>
            <a:r>
              <a:rPr sz="1100" dirty="0">
                <a:solidFill>
                  <a:srgbClr val="002776"/>
                </a:solidFill>
                <a:latin typeface="Tahoma"/>
                <a:cs typeface="Tahoma"/>
              </a:rPr>
              <a:t>görmemizi sağlayan sistem ve yönetim </a:t>
            </a:r>
            <a:r>
              <a:rPr sz="1100" spc="-5" dirty="0">
                <a:solidFill>
                  <a:srgbClr val="002776"/>
                </a:solidFill>
                <a:latin typeface="Tahoma"/>
                <a:cs typeface="Tahoma"/>
              </a:rPr>
              <a:t>modellerinin  uygulanması</a:t>
            </a:r>
            <a:endParaRPr sz="1100" dirty="0">
              <a:latin typeface="Tahoma"/>
              <a:cs typeface="Tahoma"/>
            </a:endParaRPr>
          </a:p>
          <a:p>
            <a:pPr marL="276225" marR="252095" indent="-6858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76860" algn="l"/>
              </a:tabLst>
            </a:pPr>
            <a:r>
              <a:rPr sz="1100" b="1" spc="-5" dirty="0">
                <a:solidFill>
                  <a:srgbClr val="002776"/>
                </a:solidFill>
                <a:latin typeface="Tahoma"/>
                <a:cs typeface="Tahoma"/>
              </a:rPr>
              <a:t>Ödül Süreci </a:t>
            </a:r>
            <a:r>
              <a:rPr sz="1100" spc="-5" dirty="0">
                <a:solidFill>
                  <a:srgbClr val="002776"/>
                </a:solidFill>
                <a:latin typeface="Tahoma"/>
                <a:cs typeface="Tahoma"/>
              </a:rPr>
              <a:t>(Yönetsel kalitenin </a:t>
            </a:r>
            <a:r>
              <a:rPr sz="1100" dirty="0">
                <a:solidFill>
                  <a:srgbClr val="002776"/>
                </a:solidFill>
                <a:latin typeface="Tahoma"/>
                <a:cs typeface="Tahoma"/>
              </a:rPr>
              <a:t>değerlendirildiği </a:t>
            </a:r>
            <a:r>
              <a:rPr sz="1100" spc="-5" dirty="0">
                <a:solidFill>
                  <a:srgbClr val="002776"/>
                </a:solidFill>
                <a:latin typeface="Tahoma"/>
                <a:cs typeface="Tahoma"/>
              </a:rPr>
              <a:t>modeller (</a:t>
            </a:r>
            <a:r>
              <a:rPr sz="1100" spc="-5" dirty="0">
                <a:solidFill>
                  <a:srgbClr val="44536A"/>
                </a:solidFill>
                <a:latin typeface="Tahoma"/>
                <a:cs typeface="Tahoma"/>
              </a:rPr>
              <a:t>EFQM,  </a:t>
            </a:r>
            <a:r>
              <a:rPr sz="1100" spc="-5" dirty="0">
                <a:solidFill>
                  <a:srgbClr val="002776"/>
                </a:solidFill>
                <a:latin typeface="Tahoma"/>
                <a:cs typeface="Tahoma"/>
              </a:rPr>
              <a:t>CAF), </a:t>
            </a:r>
            <a:r>
              <a:rPr sz="1100" dirty="0">
                <a:solidFill>
                  <a:srgbClr val="002776"/>
                </a:solidFill>
                <a:latin typeface="Tahoma"/>
                <a:cs typeface="Tahoma"/>
              </a:rPr>
              <a:t>Malcolm</a:t>
            </a:r>
            <a:r>
              <a:rPr sz="1100" spc="-5" dirty="0">
                <a:solidFill>
                  <a:srgbClr val="002776"/>
                </a:solidFill>
                <a:latin typeface="Tahoma"/>
                <a:cs typeface="Tahoma"/>
              </a:rPr>
              <a:t> Baldridge…)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2776"/>
              </a:buClr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776"/>
              </a:buClr>
              <a:buFont typeface="Arial"/>
              <a:buChar char="•"/>
            </a:pPr>
            <a:endParaRPr sz="900" dirty="0">
              <a:latin typeface="Times New Roman"/>
              <a:cs typeface="Times New Roman"/>
            </a:endParaRPr>
          </a:p>
          <a:p>
            <a:pPr marL="963930">
              <a:lnSpc>
                <a:spcPct val="100000"/>
              </a:lnSpc>
            </a:pPr>
            <a:r>
              <a:rPr sz="1050" b="1" spc="-5" dirty="0">
                <a:solidFill>
                  <a:srgbClr val="002776"/>
                </a:solidFill>
                <a:latin typeface="Tahoma"/>
                <a:cs typeface="Tahoma"/>
              </a:rPr>
              <a:t>Kurumsal Dış Değerlendirme</a:t>
            </a:r>
            <a:r>
              <a:rPr sz="1050" b="1" spc="-50" dirty="0">
                <a:solidFill>
                  <a:srgbClr val="002776"/>
                </a:solidFill>
                <a:latin typeface="Tahoma"/>
                <a:cs typeface="Tahoma"/>
              </a:rPr>
              <a:t> </a:t>
            </a:r>
            <a:r>
              <a:rPr sz="1050" b="1" spc="-10" dirty="0">
                <a:solidFill>
                  <a:srgbClr val="002776"/>
                </a:solidFill>
                <a:latin typeface="Tahoma"/>
                <a:cs typeface="Tahoma"/>
              </a:rPr>
              <a:t>ve</a:t>
            </a:r>
            <a:endParaRPr sz="1050" dirty="0">
              <a:latin typeface="Tahoma"/>
              <a:cs typeface="Tahoma"/>
            </a:endParaRPr>
          </a:p>
          <a:p>
            <a:pPr marL="1727835" marR="5080" lvl="1" indent="-7181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215390" algn="l"/>
                <a:tab pos="1216025" algn="l"/>
              </a:tabLst>
            </a:pP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EUA Kurumsal Dış değerlendirme Programı,</a:t>
            </a:r>
            <a:r>
              <a:rPr sz="1050" spc="-70" dirty="0">
                <a:solidFill>
                  <a:srgbClr val="002776"/>
                </a:solidFill>
                <a:latin typeface="Tahoma"/>
                <a:cs typeface="Tahoma"/>
              </a:rPr>
              <a:t> </a:t>
            </a: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Yükseköğretim  Kalite Kurulu Dış değerlendirme</a:t>
            </a:r>
            <a:r>
              <a:rPr sz="1050" spc="-45" dirty="0">
                <a:solidFill>
                  <a:srgbClr val="002776"/>
                </a:solidFill>
                <a:latin typeface="Tahoma"/>
                <a:cs typeface="Tahoma"/>
              </a:rPr>
              <a:t> </a:t>
            </a:r>
            <a:r>
              <a:rPr sz="1050" spc="-5" dirty="0">
                <a:solidFill>
                  <a:srgbClr val="002776"/>
                </a:solidFill>
                <a:latin typeface="Tahoma"/>
                <a:cs typeface="Tahoma"/>
              </a:rPr>
              <a:t>Programı</a:t>
            </a:r>
            <a:endParaRPr sz="1050" dirty="0">
              <a:latin typeface="Tahoma"/>
              <a:cs typeface="Tahoma"/>
            </a:endParaRPr>
          </a:p>
          <a:p>
            <a:pPr marL="1090295">
              <a:lnSpc>
                <a:spcPct val="100000"/>
              </a:lnSpc>
              <a:spcBef>
                <a:spcPts val="490"/>
              </a:spcBef>
            </a:pPr>
            <a:r>
              <a:rPr sz="1050" b="1" spc="-5" dirty="0">
                <a:solidFill>
                  <a:srgbClr val="001F5F"/>
                </a:solidFill>
                <a:latin typeface="Tahoma"/>
                <a:cs typeface="Tahoma"/>
              </a:rPr>
              <a:t>Program Akreditasyonu </a:t>
            </a:r>
            <a:r>
              <a:rPr sz="1050" spc="-5" dirty="0">
                <a:solidFill>
                  <a:srgbClr val="44536A"/>
                </a:solidFill>
                <a:latin typeface="Tahoma"/>
                <a:cs typeface="Tahoma"/>
              </a:rPr>
              <a:t>(ABET/MÜDEK, FEDEK,</a:t>
            </a:r>
            <a:r>
              <a:rPr sz="1050" dirty="0">
                <a:solidFill>
                  <a:srgbClr val="44536A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4536A"/>
                </a:solidFill>
                <a:latin typeface="Tahoma"/>
                <a:cs typeface="Tahoma"/>
              </a:rPr>
              <a:t>MİAK,..)</a:t>
            </a:r>
            <a:endParaRPr sz="1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D726DF9E31649A15AD097AC0C681B" ma:contentTypeVersion="1" ma:contentTypeDescription="Create a new document." ma:contentTypeScope="" ma:versionID="0d8e75c5b69d084927c07a01f11788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A2BA0F-1A84-4F01-9FBA-CB4B2CD9A99A}"/>
</file>

<file path=customXml/itemProps2.xml><?xml version="1.0" encoding="utf-8"?>
<ds:datastoreItem xmlns:ds="http://schemas.openxmlformats.org/officeDocument/2006/customXml" ds:itemID="{6DDFDDB2-BBA7-435A-9983-F65F6DE6953E}"/>
</file>

<file path=customXml/itemProps3.xml><?xml version="1.0" encoding="utf-8"?>
<ds:datastoreItem xmlns:ds="http://schemas.openxmlformats.org/officeDocument/2006/customXml" ds:itemID="{20B70737-E1E0-4444-B86A-9A54C5C515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1682</Words>
  <Application>Microsoft Office PowerPoint</Application>
  <PresentationFormat>Ekran Gösterisi (4:3)</PresentationFormat>
  <Paragraphs>255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Arial</vt:lpstr>
      <vt:lpstr>Calibri</vt:lpstr>
      <vt:lpstr>Candara</vt:lpstr>
      <vt:lpstr>Segoe UI Symbol</vt:lpstr>
      <vt:lpstr>Tahoma</vt:lpstr>
      <vt:lpstr>Times New Roman</vt:lpstr>
      <vt:lpstr>Wingdings</vt:lpstr>
      <vt:lpstr>Office Theme</vt:lpstr>
      <vt:lpstr>PowerPoint Sunusu</vt:lpstr>
      <vt:lpstr>Sunum İçeriği</vt:lpstr>
      <vt:lpstr>PowerPoint Sunusu</vt:lpstr>
      <vt:lpstr>PowerPoint Sunusu</vt:lpstr>
      <vt:lpstr>PowerPoint Sunusu</vt:lpstr>
      <vt:lpstr>Kurumsal Değerlendirme Esasları Nasıl Belirlendi?</vt:lpstr>
      <vt:lpstr>KURUMSAL DIŞ DEĞERLENDİRME SÜRECİ</vt:lpstr>
      <vt:lpstr>KURUMSAL DIŞ DEĞERLENDİRME NE DEĞİLDİR?/NEDİR?</vt:lpstr>
      <vt:lpstr>YÜKSEKÖĞRETİM KURUMLARINDA KALİTE KAVRAMI</vt:lpstr>
      <vt:lpstr>PowerPoint Sunusu</vt:lpstr>
      <vt:lpstr>KURUMSAL DIŞ DEĞERLENDİRME SÜRECİ AKIŞ ŞEMASI</vt:lpstr>
      <vt:lpstr>Kurumsal Dış Değerlendirme Sürecinin Üç Evresi</vt:lpstr>
      <vt:lpstr>Kurumsal Dış Değerlendirme</vt:lpstr>
      <vt:lpstr>Eğitimve Öğretim</vt:lpstr>
      <vt:lpstr>Araştırmave Geliştirme</vt:lpstr>
      <vt:lpstr>Yönetim Sistemi</vt:lpstr>
      <vt:lpstr>PowerPoint Sunusu</vt:lpstr>
      <vt:lpstr>YENİ YÜKSEKÖĞRETİM SİSTEMİ YAKLAŞIMI</vt:lpstr>
      <vt:lpstr>PowerPoint Sunusu</vt:lpstr>
      <vt:lpstr>PowerPoint Sunusu</vt:lpstr>
      <vt:lpstr>Sürecin net anlaşıldığına dair bulgular</vt:lpstr>
      <vt:lpstr>Örnek 2</vt:lpstr>
      <vt:lpstr>Süreçlerin kurumda nasıl işletildiğine dair açıklamalar</vt:lpstr>
      <vt:lpstr>Örnek 1</vt:lpstr>
      <vt:lpstr>KİDR’de kanıtlara eklerde yer verilmiş ya da uygun referanslarla web sayfalarına yönlendirilmiştir.</vt:lpstr>
      <vt:lpstr>Kanıtlarla ilgili sık karşılaşılan problemler</vt:lpstr>
      <vt:lpstr>PowerPoint Sunusu</vt:lpstr>
      <vt:lpstr>Kanıtlar</vt:lpstr>
      <vt:lpstr>Yol Haritamız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Değerlendirme Takımının Nitelikleri; Değerlendirme Sürecinde Davranışsal Boyut</dc:title>
  <dc:creator>Sibel Yildirim</dc:creator>
  <cp:lastModifiedBy>Ali Cihan KURT</cp:lastModifiedBy>
  <cp:revision>12</cp:revision>
  <dcterms:created xsi:type="dcterms:W3CDTF">2017-09-25T05:26:50Z</dcterms:created>
  <dcterms:modified xsi:type="dcterms:W3CDTF">2017-09-26T06:53:13Z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2017-09-25T00:00:00Z</vt:filetime>
  </property>
  <property fmtid="{D5CDD505-2E9C-101B-9397-08002B2CF9AE}" pid="5" name="ContentTypeId">
    <vt:lpwstr>0x010100C08D726DF9E31649A15AD097AC0C681B</vt:lpwstr>
  </property>
</Properties>
</file>